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9" r:id="rId1"/>
  </p:sldMasterIdLst>
  <p:notesMasterIdLst>
    <p:notesMasterId r:id="rId52"/>
  </p:notesMasterIdLst>
  <p:sldIdLst>
    <p:sldId id="256" r:id="rId2"/>
    <p:sldId id="257" r:id="rId3"/>
    <p:sldId id="258" r:id="rId4"/>
    <p:sldId id="259" r:id="rId5"/>
    <p:sldId id="314" r:id="rId6"/>
    <p:sldId id="261" r:id="rId7"/>
    <p:sldId id="263" r:id="rId8"/>
    <p:sldId id="315" r:id="rId9"/>
    <p:sldId id="316" r:id="rId10"/>
    <p:sldId id="265" r:id="rId11"/>
    <p:sldId id="317" r:id="rId12"/>
    <p:sldId id="318" r:id="rId13"/>
    <p:sldId id="267" r:id="rId14"/>
    <p:sldId id="268" r:id="rId15"/>
    <p:sldId id="269" r:id="rId16"/>
    <p:sldId id="270" r:id="rId17"/>
    <p:sldId id="271" r:id="rId18"/>
    <p:sldId id="272" r:id="rId19"/>
    <p:sldId id="279" r:id="rId20"/>
    <p:sldId id="281" r:id="rId21"/>
    <p:sldId id="283" r:id="rId22"/>
    <p:sldId id="284" r:id="rId23"/>
    <p:sldId id="285" r:id="rId24"/>
    <p:sldId id="313" r:id="rId25"/>
    <p:sldId id="319" r:id="rId26"/>
    <p:sldId id="320" r:id="rId27"/>
    <p:sldId id="321" r:id="rId28"/>
    <p:sldId id="322" r:id="rId29"/>
    <p:sldId id="323" r:id="rId30"/>
    <p:sldId id="324" r:id="rId31"/>
    <p:sldId id="325" r:id="rId32"/>
    <p:sldId id="326" r:id="rId33"/>
    <p:sldId id="327" r:id="rId34"/>
    <p:sldId id="328" r:id="rId35"/>
    <p:sldId id="329" r:id="rId36"/>
    <p:sldId id="330" r:id="rId37"/>
    <p:sldId id="331" r:id="rId38"/>
    <p:sldId id="299" r:id="rId39"/>
    <p:sldId id="335" r:id="rId40"/>
    <p:sldId id="300" r:id="rId41"/>
    <p:sldId id="340" r:id="rId42"/>
    <p:sldId id="302" r:id="rId43"/>
    <p:sldId id="304" r:id="rId44"/>
    <p:sldId id="332" r:id="rId45"/>
    <p:sldId id="333" r:id="rId46"/>
    <p:sldId id="334" r:id="rId47"/>
    <p:sldId id="306" r:id="rId48"/>
    <p:sldId id="308" r:id="rId49"/>
    <p:sldId id="309" r:id="rId50"/>
    <p:sldId id="312" r:id="rId5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55072432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20511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17127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91045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8126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2903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1423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08250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96848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25049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77148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0829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02133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56255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41978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18971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32279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22732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14fc1863b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14fc1863b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773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14fc1863b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14fc1863b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5385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280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7542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8198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7218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1944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5706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3"/>
        </a:solidFill>
        <a:effectLst/>
      </p:bgPr>
    </p:bg>
    <p:spTree>
      <p:nvGrpSpPr>
        <p:cNvPr id="1" name="Shape 9"/>
        <p:cNvGrpSpPr/>
        <p:nvPr/>
      </p:nvGrpSpPr>
      <p:grpSpPr>
        <a:xfrm>
          <a:off x="0" y="0"/>
          <a:ext cx="0" cy="0"/>
          <a:chOff x="0" y="0"/>
          <a:chExt cx="0" cy="0"/>
        </a:xfrm>
      </p:grpSpPr>
      <p:sp>
        <p:nvSpPr>
          <p:cNvPr id="10" name="Google Shape;10;p2"/>
          <p:cNvSpPr/>
          <p:nvPr/>
        </p:nvSpPr>
        <p:spPr>
          <a:xfrm>
            <a:off x="100" y="2580675"/>
            <a:ext cx="9144000" cy="2562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903500" y="1786850"/>
            <a:ext cx="5337000" cy="1569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1944450" y="1831388"/>
            <a:ext cx="5255100" cy="1480800"/>
          </a:xfrm>
          <a:prstGeom prst="rect">
            <a:avLst/>
          </a:prstGeom>
          <a:solidFill>
            <a:schemeClr val="dk1"/>
          </a:solidFill>
        </p:spPr>
        <p:txBody>
          <a:bodyPr spcFirstLastPara="1" wrap="square" lIns="91425" tIns="91425" rIns="91425" bIns="91425" anchor="ctr" anchorCtr="0">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2"/>
        <p:cNvGrpSpPr/>
        <p:nvPr/>
      </p:nvGrpSpPr>
      <p:grpSpPr>
        <a:xfrm>
          <a:off x="0" y="0"/>
          <a:ext cx="0" cy="0"/>
          <a:chOff x="0" y="0"/>
          <a:chExt cx="0" cy="0"/>
        </a:xfrm>
      </p:grpSpPr>
      <p:sp>
        <p:nvSpPr>
          <p:cNvPr id="33" name="Google Shape;33;p6"/>
          <p:cNvSpPr/>
          <p:nvPr/>
        </p:nvSpPr>
        <p:spPr>
          <a:xfrm>
            <a:off x="100" y="0"/>
            <a:ext cx="9144000" cy="796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p:nvPr/>
        </p:nvSpPr>
        <p:spPr>
          <a:xfrm>
            <a:off x="1777275" y="522975"/>
            <a:ext cx="5589600" cy="546900"/>
          </a:xfrm>
          <a:prstGeom prst="rect">
            <a:avLst/>
          </a:prstGeom>
          <a:noFill/>
          <a:ln w="9525" cap="flat" cmpd="sng">
            <a:solidFill>
              <a:srgbClr val="2222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txBox="1">
            <a:spLocks noGrp="1"/>
          </p:cNvSpPr>
          <p:nvPr>
            <p:ph type="body" idx="1"/>
          </p:nvPr>
        </p:nvSpPr>
        <p:spPr>
          <a:xfrm>
            <a:off x="457200" y="1397363"/>
            <a:ext cx="3994500" cy="3528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6" name="Google Shape;36;p6"/>
          <p:cNvSpPr txBox="1">
            <a:spLocks noGrp="1"/>
          </p:cNvSpPr>
          <p:nvPr>
            <p:ph type="body" idx="2"/>
          </p:nvPr>
        </p:nvSpPr>
        <p:spPr>
          <a:xfrm>
            <a:off x="4692274" y="1397363"/>
            <a:ext cx="3994500" cy="3528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7" name="Google Shape;37;p6"/>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8" name="Google Shape;38;p6"/>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light" type="blank">
  <p:cSld name="BLANK">
    <p:bg>
      <p:bgPr>
        <a:solidFill>
          <a:schemeClr val="accent3"/>
        </a:solidFill>
        <a:effectLst/>
      </p:bgPr>
    </p:bg>
    <p:spTree>
      <p:nvGrpSpPr>
        <p:cNvPr id="1" name="Shape 56"/>
        <p:cNvGrpSpPr/>
        <p:nvPr/>
      </p:nvGrpSpPr>
      <p:grpSpPr>
        <a:xfrm>
          <a:off x="0" y="0"/>
          <a:ext cx="0" cy="0"/>
          <a:chOff x="0" y="0"/>
          <a:chExt cx="0" cy="0"/>
        </a:xfrm>
      </p:grpSpPr>
      <p:sp>
        <p:nvSpPr>
          <p:cNvPr id="57" name="Google Shape;57;p10"/>
          <p:cNvSpPr/>
          <p:nvPr/>
        </p:nvSpPr>
        <p:spPr>
          <a:xfrm>
            <a:off x="322800" y="328500"/>
            <a:ext cx="8498400" cy="44865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a:off x="385544" y="389475"/>
            <a:ext cx="8373000" cy="43647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810300" y="556800"/>
            <a:ext cx="5523600" cy="477900"/>
          </a:xfrm>
          <a:prstGeom prst="rect">
            <a:avLst/>
          </a:prstGeom>
          <a:solidFill>
            <a:schemeClr val="dk1"/>
          </a:solidFill>
          <a:ln>
            <a:noFill/>
          </a:ln>
        </p:spPr>
        <p:txBody>
          <a:bodyPr spcFirstLastPara="1" wrap="square" lIns="91425" tIns="91425" rIns="91425" bIns="91425" anchor="ctr" anchorCtr="0">
            <a:noAutofit/>
          </a:bodyPr>
          <a:lstStyle>
            <a:lvl1pPr lvl="0" algn="ctr">
              <a:spcBef>
                <a:spcPts val="0"/>
              </a:spcBef>
              <a:spcAft>
                <a:spcPts val="0"/>
              </a:spcAft>
              <a:buClr>
                <a:schemeClr val="lt1"/>
              </a:buClr>
              <a:buSzPts val="1600"/>
              <a:buFont typeface="Merriweather"/>
              <a:buNone/>
              <a:defRPr sz="1600">
                <a:solidFill>
                  <a:schemeClr val="lt1"/>
                </a:solidFill>
                <a:latin typeface="Merriweather"/>
                <a:ea typeface="Merriweather"/>
                <a:cs typeface="Merriweather"/>
                <a:sym typeface="Merriweather"/>
              </a:defRPr>
            </a:lvl1pPr>
            <a:lvl2pPr lvl="1" algn="ctr">
              <a:spcBef>
                <a:spcPts val="0"/>
              </a:spcBef>
              <a:spcAft>
                <a:spcPts val="0"/>
              </a:spcAft>
              <a:buClr>
                <a:schemeClr val="lt1"/>
              </a:buClr>
              <a:buSzPts val="1600"/>
              <a:buFont typeface="Merriweather"/>
              <a:buNone/>
              <a:defRPr sz="1600">
                <a:solidFill>
                  <a:schemeClr val="lt1"/>
                </a:solidFill>
                <a:latin typeface="Merriweather"/>
                <a:ea typeface="Merriweather"/>
                <a:cs typeface="Merriweather"/>
                <a:sym typeface="Merriweather"/>
              </a:defRPr>
            </a:lvl2pPr>
            <a:lvl3pPr lvl="2" algn="ctr">
              <a:spcBef>
                <a:spcPts val="0"/>
              </a:spcBef>
              <a:spcAft>
                <a:spcPts val="0"/>
              </a:spcAft>
              <a:buClr>
                <a:schemeClr val="lt1"/>
              </a:buClr>
              <a:buSzPts val="1600"/>
              <a:buFont typeface="Merriweather"/>
              <a:buNone/>
              <a:defRPr sz="1600">
                <a:solidFill>
                  <a:schemeClr val="lt1"/>
                </a:solidFill>
                <a:latin typeface="Merriweather"/>
                <a:ea typeface="Merriweather"/>
                <a:cs typeface="Merriweather"/>
                <a:sym typeface="Merriweather"/>
              </a:defRPr>
            </a:lvl3pPr>
            <a:lvl4pPr lvl="3" algn="ctr">
              <a:spcBef>
                <a:spcPts val="0"/>
              </a:spcBef>
              <a:spcAft>
                <a:spcPts val="0"/>
              </a:spcAft>
              <a:buClr>
                <a:schemeClr val="lt1"/>
              </a:buClr>
              <a:buSzPts val="1600"/>
              <a:buFont typeface="Merriweather"/>
              <a:buNone/>
              <a:defRPr sz="1600">
                <a:solidFill>
                  <a:schemeClr val="lt1"/>
                </a:solidFill>
                <a:latin typeface="Merriweather"/>
                <a:ea typeface="Merriweather"/>
                <a:cs typeface="Merriweather"/>
                <a:sym typeface="Merriweather"/>
              </a:defRPr>
            </a:lvl4pPr>
            <a:lvl5pPr lvl="4" algn="ctr">
              <a:spcBef>
                <a:spcPts val="0"/>
              </a:spcBef>
              <a:spcAft>
                <a:spcPts val="0"/>
              </a:spcAft>
              <a:buClr>
                <a:schemeClr val="lt1"/>
              </a:buClr>
              <a:buSzPts val="1600"/>
              <a:buFont typeface="Merriweather"/>
              <a:buNone/>
              <a:defRPr sz="1600">
                <a:solidFill>
                  <a:schemeClr val="lt1"/>
                </a:solidFill>
                <a:latin typeface="Merriweather"/>
                <a:ea typeface="Merriweather"/>
                <a:cs typeface="Merriweather"/>
                <a:sym typeface="Merriweather"/>
              </a:defRPr>
            </a:lvl5pPr>
            <a:lvl6pPr lvl="5" algn="ctr">
              <a:spcBef>
                <a:spcPts val="0"/>
              </a:spcBef>
              <a:spcAft>
                <a:spcPts val="0"/>
              </a:spcAft>
              <a:buClr>
                <a:schemeClr val="lt1"/>
              </a:buClr>
              <a:buSzPts val="1600"/>
              <a:buFont typeface="Merriweather"/>
              <a:buNone/>
              <a:defRPr sz="1600">
                <a:solidFill>
                  <a:schemeClr val="lt1"/>
                </a:solidFill>
                <a:latin typeface="Merriweather"/>
                <a:ea typeface="Merriweather"/>
                <a:cs typeface="Merriweather"/>
                <a:sym typeface="Merriweather"/>
              </a:defRPr>
            </a:lvl6pPr>
            <a:lvl7pPr lvl="6" algn="ctr">
              <a:spcBef>
                <a:spcPts val="0"/>
              </a:spcBef>
              <a:spcAft>
                <a:spcPts val="0"/>
              </a:spcAft>
              <a:buClr>
                <a:schemeClr val="lt1"/>
              </a:buClr>
              <a:buSzPts val="1600"/>
              <a:buFont typeface="Merriweather"/>
              <a:buNone/>
              <a:defRPr sz="1600">
                <a:solidFill>
                  <a:schemeClr val="lt1"/>
                </a:solidFill>
                <a:latin typeface="Merriweather"/>
                <a:ea typeface="Merriweather"/>
                <a:cs typeface="Merriweather"/>
                <a:sym typeface="Merriweather"/>
              </a:defRPr>
            </a:lvl7pPr>
            <a:lvl8pPr lvl="7" algn="ctr">
              <a:spcBef>
                <a:spcPts val="0"/>
              </a:spcBef>
              <a:spcAft>
                <a:spcPts val="0"/>
              </a:spcAft>
              <a:buClr>
                <a:schemeClr val="lt1"/>
              </a:buClr>
              <a:buSzPts val="1600"/>
              <a:buFont typeface="Merriweather"/>
              <a:buNone/>
              <a:defRPr sz="1600">
                <a:solidFill>
                  <a:schemeClr val="lt1"/>
                </a:solidFill>
                <a:latin typeface="Merriweather"/>
                <a:ea typeface="Merriweather"/>
                <a:cs typeface="Merriweather"/>
                <a:sym typeface="Merriweather"/>
              </a:defRPr>
            </a:lvl8pPr>
            <a:lvl9pPr lvl="8" algn="ctr">
              <a:spcBef>
                <a:spcPts val="0"/>
              </a:spcBef>
              <a:spcAft>
                <a:spcPts val="0"/>
              </a:spcAft>
              <a:buClr>
                <a:schemeClr val="lt1"/>
              </a:buClr>
              <a:buSzPts val="1600"/>
              <a:buFont typeface="Merriweather"/>
              <a:buNone/>
              <a:defRPr sz="1600">
                <a:solidFill>
                  <a:schemeClr val="l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457200" y="1345100"/>
            <a:ext cx="8229600" cy="35808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chemeClr val="dk1"/>
              </a:buClr>
              <a:buSzPts val="1800"/>
              <a:buFont typeface="Raleway"/>
              <a:buChar char="◉"/>
              <a:defRPr sz="2400">
                <a:solidFill>
                  <a:schemeClr val="dk1"/>
                </a:solidFill>
                <a:latin typeface="Raleway"/>
                <a:ea typeface="Raleway"/>
                <a:cs typeface="Raleway"/>
                <a:sym typeface="Raleway"/>
              </a:defRPr>
            </a:lvl1pPr>
            <a:lvl2pPr marL="914400" lvl="1" indent="-381000">
              <a:spcBef>
                <a:spcPts val="0"/>
              </a:spcBef>
              <a:spcAft>
                <a:spcPts val="0"/>
              </a:spcAft>
              <a:buClr>
                <a:schemeClr val="dk1"/>
              </a:buClr>
              <a:buSzPts val="2400"/>
              <a:buFont typeface="Raleway"/>
              <a:buChar char="○"/>
              <a:defRPr sz="2400">
                <a:solidFill>
                  <a:schemeClr val="dk1"/>
                </a:solidFill>
                <a:latin typeface="Raleway"/>
                <a:ea typeface="Raleway"/>
                <a:cs typeface="Raleway"/>
                <a:sym typeface="Raleway"/>
              </a:defRPr>
            </a:lvl2pPr>
            <a:lvl3pPr marL="1371600" lvl="2" indent="-381000">
              <a:spcBef>
                <a:spcPts val="0"/>
              </a:spcBef>
              <a:spcAft>
                <a:spcPts val="0"/>
              </a:spcAft>
              <a:buClr>
                <a:schemeClr val="dk1"/>
              </a:buClr>
              <a:buSzPts val="2400"/>
              <a:buFont typeface="Raleway"/>
              <a:buChar char="■"/>
              <a:defRPr sz="2400">
                <a:solidFill>
                  <a:schemeClr val="dk1"/>
                </a:solidFill>
                <a:latin typeface="Raleway"/>
                <a:ea typeface="Raleway"/>
                <a:cs typeface="Raleway"/>
                <a:sym typeface="Raleway"/>
              </a:defRPr>
            </a:lvl3pPr>
            <a:lvl4pPr marL="1828800" lvl="3" indent="-381000">
              <a:spcBef>
                <a:spcPts val="0"/>
              </a:spcBef>
              <a:spcAft>
                <a:spcPts val="0"/>
              </a:spcAft>
              <a:buClr>
                <a:schemeClr val="dk1"/>
              </a:buClr>
              <a:buSzPts val="2400"/>
              <a:buFont typeface="Raleway"/>
              <a:buChar char="●"/>
              <a:defRPr sz="2400">
                <a:solidFill>
                  <a:schemeClr val="dk1"/>
                </a:solidFill>
                <a:latin typeface="Raleway"/>
                <a:ea typeface="Raleway"/>
                <a:cs typeface="Raleway"/>
                <a:sym typeface="Raleway"/>
              </a:defRPr>
            </a:lvl4pPr>
            <a:lvl5pPr marL="2286000" lvl="4" indent="-381000">
              <a:spcBef>
                <a:spcPts val="0"/>
              </a:spcBef>
              <a:spcAft>
                <a:spcPts val="0"/>
              </a:spcAft>
              <a:buClr>
                <a:schemeClr val="dk1"/>
              </a:buClr>
              <a:buSzPts val="2400"/>
              <a:buFont typeface="Raleway"/>
              <a:buChar char="○"/>
              <a:defRPr sz="2400">
                <a:solidFill>
                  <a:schemeClr val="dk1"/>
                </a:solidFill>
                <a:latin typeface="Raleway"/>
                <a:ea typeface="Raleway"/>
                <a:cs typeface="Raleway"/>
                <a:sym typeface="Raleway"/>
              </a:defRPr>
            </a:lvl5pPr>
            <a:lvl6pPr marL="2743200" lvl="5" indent="-381000">
              <a:spcBef>
                <a:spcPts val="0"/>
              </a:spcBef>
              <a:spcAft>
                <a:spcPts val="0"/>
              </a:spcAft>
              <a:buClr>
                <a:schemeClr val="dk1"/>
              </a:buClr>
              <a:buSzPts val="2400"/>
              <a:buFont typeface="Raleway"/>
              <a:buChar char="■"/>
              <a:defRPr sz="2400">
                <a:solidFill>
                  <a:schemeClr val="dk1"/>
                </a:solidFill>
                <a:latin typeface="Raleway"/>
                <a:ea typeface="Raleway"/>
                <a:cs typeface="Raleway"/>
                <a:sym typeface="Raleway"/>
              </a:defRPr>
            </a:lvl6pPr>
            <a:lvl7pPr marL="3200400" lvl="6" indent="-381000">
              <a:spcBef>
                <a:spcPts val="0"/>
              </a:spcBef>
              <a:spcAft>
                <a:spcPts val="0"/>
              </a:spcAft>
              <a:buClr>
                <a:schemeClr val="dk1"/>
              </a:buClr>
              <a:buSzPts val="2400"/>
              <a:buFont typeface="Raleway"/>
              <a:buChar char="●"/>
              <a:defRPr sz="2400">
                <a:solidFill>
                  <a:schemeClr val="dk1"/>
                </a:solidFill>
                <a:latin typeface="Raleway"/>
                <a:ea typeface="Raleway"/>
                <a:cs typeface="Raleway"/>
                <a:sym typeface="Raleway"/>
              </a:defRPr>
            </a:lvl7pPr>
            <a:lvl8pPr marL="3657600" lvl="7" indent="-381000">
              <a:spcBef>
                <a:spcPts val="0"/>
              </a:spcBef>
              <a:spcAft>
                <a:spcPts val="0"/>
              </a:spcAft>
              <a:buClr>
                <a:schemeClr val="dk1"/>
              </a:buClr>
              <a:buSzPts val="2400"/>
              <a:buFont typeface="Raleway"/>
              <a:buChar char="○"/>
              <a:defRPr sz="2400">
                <a:solidFill>
                  <a:schemeClr val="dk1"/>
                </a:solidFill>
                <a:latin typeface="Raleway"/>
                <a:ea typeface="Raleway"/>
                <a:cs typeface="Raleway"/>
                <a:sym typeface="Raleway"/>
              </a:defRPr>
            </a:lvl8pPr>
            <a:lvl9pPr marL="4114800" lvl="8" indent="-381000">
              <a:spcBef>
                <a:spcPts val="0"/>
              </a:spcBef>
              <a:spcAft>
                <a:spcPts val="0"/>
              </a:spcAft>
              <a:buClr>
                <a:schemeClr val="dk1"/>
              </a:buClr>
              <a:buSzPts val="2400"/>
              <a:buFont typeface="Raleway"/>
              <a:buChar char="■"/>
              <a:defRPr sz="2400">
                <a:solidFill>
                  <a:schemeClr val="dk1"/>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4297650" y="4764749"/>
            <a:ext cx="548700" cy="302700"/>
          </a:xfrm>
          <a:prstGeom prst="rect">
            <a:avLst/>
          </a:prstGeom>
          <a:noFill/>
          <a:ln>
            <a:noFill/>
          </a:ln>
        </p:spPr>
        <p:txBody>
          <a:bodyPr spcFirstLastPara="1" wrap="square" lIns="91425" tIns="91425" rIns="91425" bIns="91425" anchor="t" anchorCtr="0">
            <a:noAutofit/>
          </a:bodyPr>
          <a:lstStyle>
            <a:lvl1pPr lvl="0" algn="ctr">
              <a:buNone/>
              <a:defRPr sz="1100">
                <a:solidFill>
                  <a:schemeClr val="dk1"/>
                </a:solidFill>
                <a:latin typeface="Merriweather"/>
                <a:ea typeface="Merriweather"/>
                <a:cs typeface="Merriweather"/>
                <a:sym typeface="Merriweather"/>
              </a:defRPr>
            </a:lvl1pPr>
            <a:lvl2pPr lvl="1" algn="ctr">
              <a:buNone/>
              <a:defRPr sz="1100">
                <a:solidFill>
                  <a:schemeClr val="dk1"/>
                </a:solidFill>
                <a:latin typeface="Merriweather"/>
                <a:ea typeface="Merriweather"/>
                <a:cs typeface="Merriweather"/>
                <a:sym typeface="Merriweather"/>
              </a:defRPr>
            </a:lvl2pPr>
            <a:lvl3pPr lvl="2" algn="ctr">
              <a:buNone/>
              <a:defRPr sz="1100">
                <a:solidFill>
                  <a:schemeClr val="dk1"/>
                </a:solidFill>
                <a:latin typeface="Merriweather"/>
                <a:ea typeface="Merriweather"/>
                <a:cs typeface="Merriweather"/>
                <a:sym typeface="Merriweather"/>
              </a:defRPr>
            </a:lvl3pPr>
            <a:lvl4pPr lvl="3" algn="ctr">
              <a:buNone/>
              <a:defRPr sz="1100">
                <a:solidFill>
                  <a:schemeClr val="dk1"/>
                </a:solidFill>
                <a:latin typeface="Merriweather"/>
                <a:ea typeface="Merriweather"/>
                <a:cs typeface="Merriweather"/>
                <a:sym typeface="Merriweather"/>
              </a:defRPr>
            </a:lvl4pPr>
            <a:lvl5pPr lvl="4" algn="ctr">
              <a:buNone/>
              <a:defRPr sz="1100">
                <a:solidFill>
                  <a:schemeClr val="dk1"/>
                </a:solidFill>
                <a:latin typeface="Merriweather"/>
                <a:ea typeface="Merriweather"/>
                <a:cs typeface="Merriweather"/>
                <a:sym typeface="Merriweather"/>
              </a:defRPr>
            </a:lvl5pPr>
            <a:lvl6pPr lvl="5" algn="ctr">
              <a:buNone/>
              <a:defRPr sz="1100">
                <a:solidFill>
                  <a:schemeClr val="dk1"/>
                </a:solidFill>
                <a:latin typeface="Merriweather"/>
                <a:ea typeface="Merriweather"/>
                <a:cs typeface="Merriweather"/>
                <a:sym typeface="Merriweather"/>
              </a:defRPr>
            </a:lvl6pPr>
            <a:lvl7pPr lvl="6" algn="ctr">
              <a:buNone/>
              <a:defRPr sz="1100">
                <a:solidFill>
                  <a:schemeClr val="dk1"/>
                </a:solidFill>
                <a:latin typeface="Merriweather"/>
                <a:ea typeface="Merriweather"/>
                <a:cs typeface="Merriweather"/>
                <a:sym typeface="Merriweather"/>
              </a:defRPr>
            </a:lvl7pPr>
            <a:lvl8pPr lvl="7" algn="ctr">
              <a:buNone/>
              <a:defRPr sz="1100">
                <a:solidFill>
                  <a:schemeClr val="dk1"/>
                </a:solidFill>
                <a:latin typeface="Merriweather"/>
                <a:ea typeface="Merriweather"/>
                <a:cs typeface="Merriweather"/>
                <a:sym typeface="Merriweather"/>
              </a:defRPr>
            </a:lvl8pPr>
            <a:lvl9pPr lvl="8" algn="ctr">
              <a:buNone/>
              <a:defRPr sz="1100">
                <a:solidFill>
                  <a:schemeClr val="dk1"/>
                </a:solidFill>
                <a:latin typeface="Merriweather"/>
                <a:ea typeface="Merriweather"/>
                <a:cs typeface="Merriweather"/>
                <a:sym typeface="Merriweather"/>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6"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ieeexplore.ieee.org/document/8907831"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hyperlink" Target="https://ieeexplore.ieee.org/document/10393777" TargetMode="External"/><Relationship Id="rId4" Type="http://schemas.openxmlformats.org/officeDocument/2006/relationships/hyperlink" Target="https://ieeexplore.ieee.org/document/9850588"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ieeexplore.ieee.org/document/8187090"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2"/>
          <p:cNvSpPr txBox="1">
            <a:spLocks noGrp="1"/>
          </p:cNvSpPr>
          <p:nvPr>
            <p:ph type="ctrTitle"/>
          </p:nvPr>
        </p:nvSpPr>
        <p:spPr>
          <a:xfrm>
            <a:off x="1944450" y="1831388"/>
            <a:ext cx="5255100" cy="1480800"/>
          </a:xfrm>
          <a:prstGeom prst="rect">
            <a:avLst/>
          </a:prstGeom>
        </p:spPr>
        <p:txBody>
          <a:bodyPr spcFirstLastPara="1" wrap="square" lIns="91425" tIns="91425" rIns="91425" bIns="91425" anchor="ctr" anchorCtr="0">
            <a:noAutofit/>
          </a:bodyPr>
          <a:lstStyle/>
          <a:p>
            <a:pPr lvl="0"/>
            <a:r>
              <a:rPr lang="en-US" sz="3200" b="1" dirty="0">
                <a:latin typeface="+mj-lt"/>
              </a:rPr>
              <a:t>Email Spam Filter</a:t>
            </a:r>
            <a:endParaRPr sz="3200" dirty="0">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Problem Statement</a:t>
            </a:r>
          </a:p>
        </p:txBody>
      </p:sp>
      <p:sp>
        <p:nvSpPr>
          <p:cNvPr id="75" name="Google Shape;75;p13"/>
          <p:cNvSpPr txBox="1"/>
          <p:nvPr/>
        </p:nvSpPr>
        <p:spPr>
          <a:xfrm>
            <a:off x="457200" y="1278862"/>
            <a:ext cx="8075240" cy="3630022"/>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Wingdings" panose="05000000000000000000" pitchFamily="2" charset="2"/>
              <a:buChar char="Ø"/>
            </a:pPr>
            <a:r>
              <a:rPr lang="en-US" sz="1800" dirty="0">
                <a:solidFill>
                  <a:srgbClr val="222222"/>
                </a:solidFill>
                <a:latin typeface="+mn-lt"/>
                <a:ea typeface="Raleway"/>
                <a:cs typeface="Raleway"/>
                <a:sym typeface="Raleway"/>
              </a:rPr>
              <a:t>The increasing sophistication of email spammers and the evolving landscape of malicious tactics pose a significant challenge to existing email filters. Current spam detection systems often struggle with a high rate of false positives, inadvertently flagging legitimate emails as spam, or false negatives, allowing spam to infiltrate users' inboxes. </a:t>
            </a:r>
          </a:p>
          <a:p>
            <a:pPr marL="285750" lvl="0" indent="-285750">
              <a:spcBef>
                <a:spcPts val="600"/>
              </a:spcBef>
              <a:buFont typeface="Arial" pitchFamily="34" charset="0"/>
              <a:buChar char="•"/>
            </a:pPr>
            <a:endParaRPr lang="en-US" sz="1800" dirty="0">
              <a:solidFill>
                <a:srgbClr val="222222"/>
              </a:solidFill>
              <a:latin typeface="+mn-lt"/>
              <a:ea typeface="Raleway"/>
              <a:cs typeface="Raleway"/>
              <a:sym typeface="Raleway"/>
            </a:endParaRPr>
          </a:p>
          <a:p>
            <a:pPr marL="285750" lvl="0" indent="-285750">
              <a:spcBef>
                <a:spcPts val="600"/>
              </a:spcBef>
              <a:buFont typeface="Wingdings" panose="05000000000000000000" pitchFamily="2" charset="2"/>
              <a:buChar char="Ø"/>
            </a:pPr>
            <a:r>
              <a:rPr lang="en-US" sz="1800" dirty="0">
                <a:solidFill>
                  <a:srgbClr val="222222"/>
                </a:solidFill>
                <a:latin typeface="+mn-lt"/>
                <a:ea typeface="Raleway"/>
                <a:cs typeface="Raleway"/>
                <a:sym typeface="Raleway"/>
              </a:rPr>
              <a:t>the static nature of some filters makes them vulnerable to emerging spamming techniques that exploit vulnerabilities. The lack of user-friendly customization options further hampers the adaptability of filters to individual preferences. Addressing these issues is crucial to providing users with a secure and efficient email communication environment.</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10</a:t>
            </a:fld>
            <a:endParaRPr>
              <a:latin typeface="+mn-lt"/>
            </a:endParaRPr>
          </a:p>
        </p:txBody>
      </p:sp>
    </p:spTree>
    <p:extLst>
      <p:ext uri="{BB962C8B-B14F-4D97-AF65-F5344CB8AC3E}">
        <p14:creationId xmlns:p14="http://schemas.microsoft.com/office/powerpoint/2010/main" val="4152832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85630" y="1148156"/>
            <a:ext cx="8807116" cy="3777507"/>
          </a:xfrm>
        </p:spPr>
        <p:txBody>
          <a:bodyPr/>
          <a:lstStyle/>
          <a:p>
            <a:pPr>
              <a:buFont typeface="Wingdings" panose="05000000000000000000" pitchFamily="2" charset="2"/>
              <a:buChar char="Ø"/>
            </a:pPr>
            <a:r>
              <a:rPr lang="en-US" sz="1600" dirty="0">
                <a:latin typeface="+mn-lt"/>
                <a:cs typeface="+mn-cs"/>
              </a:rPr>
              <a:t>High False Positive Rate:</a:t>
            </a:r>
          </a:p>
          <a:p>
            <a:pPr marL="101600" indent="0">
              <a:buNone/>
            </a:pPr>
            <a:r>
              <a:rPr lang="en-US" sz="1600" dirty="0">
                <a:latin typeface="+mn-lt"/>
                <a:cs typeface="+mn-cs"/>
              </a:rPr>
              <a:t>Legitimate emails are sometimes mistakenly marked as spam, causing users to miss important communications.</a:t>
            </a:r>
          </a:p>
          <a:p>
            <a:pPr marL="101600" indent="0">
              <a:buNone/>
            </a:pPr>
            <a:endParaRPr lang="en-US" sz="1600" dirty="0">
              <a:latin typeface="+mn-lt"/>
              <a:cs typeface="+mn-cs"/>
            </a:endParaRPr>
          </a:p>
          <a:p>
            <a:pPr>
              <a:buFont typeface="Wingdings" panose="05000000000000000000" pitchFamily="2" charset="2"/>
              <a:buChar char="Ø"/>
            </a:pPr>
            <a:r>
              <a:rPr lang="en-US" sz="1600" dirty="0">
                <a:latin typeface="+mn-lt"/>
                <a:cs typeface="+mn-cs"/>
              </a:rPr>
              <a:t>High False Negative Rate:</a:t>
            </a:r>
          </a:p>
          <a:p>
            <a:pPr marL="101600" indent="0">
              <a:buNone/>
            </a:pPr>
            <a:r>
              <a:rPr lang="en-US" sz="1600" dirty="0">
                <a:latin typeface="+mn-lt"/>
                <a:cs typeface="+mn-cs"/>
              </a:rPr>
              <a:t>Some spam emails manage to bypass filters and reach the user's inbox, compromising security and productivity.</a:t>
            </a:r>
          </a:p>
          <a:p>
            <a:pPr marL="101600" indent="0">
              <a:buNone/>
            </a:pPr>
            <a:endParaRPr lang="en-US" sz="1600" dirty="0">
              <a:latin typeface="+mn-lt"/>
              <a:cs typeface="+mn-cs"/>
            </a:endParaRPr>
          </a:p>
          <a:p>
            <a:pPr>
              <a:buFont typeface="Wingdings" panose="05000000000000000000" pitchFamily="2" charset="2"/>
              <a:buChar char="Ø"/>
            </a:pPr>
            <a:r>
              <a:rPr lang="en-US" sz="1600" dirty="0">
                <a:latin typeface="+mn-lt"/>
                <a:cs typeface="+mn-cs"/>
              </a:rPr>
              <a:t>Evolving Tactics:</a:t>
            </a:r>
          </a:p>
          <a:p>
            <a:pPr marL="101600" indent="0">
              <a:buNone/>
            </a:pPr>
            <a:r>
              <a:rPr lang="en-US" sz="1600" dirty="0">
                <a:latin typeface="+mn-lt"/>
                <a:cs typeface="+mn-cs"/>
              </a:rPr>
              <a:t>Spammers continuously adapt their tactics to evade detection, making it difficult for static filtering systems to keep up.</a:t>
            </a:r>
          </a:p>
          <a:p>
            <a:pPr marL="101600" indent="0">
              <a:buNone/>
            </a:pPr>
            <a:endParaRPr lang="ar-EG" sz="1600" dirty="0">
              <a:latin typeface="+mn-lt"/>
              <a:cs typeface="+mn-cs"/>
            </a:endParaRPr>
          </a:p>
        </p:txBody>
      </p:sp>
      <p:sp>
        <p:nvSpPr>
          <p:cNvPr id="4" name="Title 3"/>
          <p:cNvSpPr>
            <a:spLocks noGrp="1"/>
          </p:cNvSpPr>
          <p:nvPr>
            <p:ph type="title"/>
          </p:nvPr>
        </p:nvSpPr>
        <p:spPr/>
        <p:txBody>
          <a:bodyPr/>
          <a:lstStyle/>
          <a:p>
            <a:pPr lvl="0"/>
            <a:r>
              <a:rPr lang="en-US" sz="2400" dirty="0">
                <a:latin typeface="+mn-lt"/>
              </a:rPr>
              <a:t>Problem Statement</a:t>
            </a:r>
            <a:endParaRPr lang="ar-EG" sz="2400" dirty="0">
              <a:latin typeface="+mn-lt"/>
            </a:endParaRPr>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3933801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44379" y="1155032"/>
            <a:ext cx="8834615" cy="3698852"/>
          </a:xfrm>
        </p:spPr>
        <p:txBody>
          <a:bodyPr/>
          <a:lstStyle/>
          <a:p>
            <a:pPr>
              <a:buFont typeface="Wingdings" panose="05000000000000000000" pitchFamily="2" charset="2"/>
              <a:buChar char="Ø"/>
            </a:pPr>
            <a:r>
              <a:rPr lang="en-US" sz="1600" dirty="0">
                <a:latin typeface="+mn-lt"/>
                <a:cs typeface="+mn-cs"/>
              </a:rPr>
              <a:t>User Experience:</a:t>
            </a:r>
          </a:p>
          <a:p>
            <a:pPr marL="101600" indent="0">
              <a:buNone/>
            </a:pPr>
            <a:r>
              <a:rPr lang="en-US" sz="1600" dirty="0">
                <a:latin typeface="+mn-lt"/>
                <a:cs typeface="+mn-cs"/>
              </a:rPr>
              <a:t>Inefficient spam filtering can lead to user frustration and decreased productivity as they spend more time managing their inbox.</a:t>
            </a:r>
          </a:p>
          <a:p>
            <a:pPr>
              <a:buFont typeface="Wingdings" panose="05000000000000000000" pitchFamily="2" charset="2"/>
              <a:buChar char="Ø"/>
            </a:pPr>
            <a:endParaRPr lang="en-US" sz="1600" dirty="0">
              <a:latin typeface="+mn-lt"/>
              <a:cs typeface="+mn-cs"/>
            </a:endParaRPr>
          </a:p>
          <a:p>
            <a:pPr>
              <a:buFont typeface="Wingdings" panose="05000000000000000000" pitchFamily="2" charset="2"/>
              <a:buChar char="Ø"/>
            </a:pPr>
            <a:r>
              <a:rPr lang="en-US" sz="1600" dirty="0">
                <a:latin typeface="+mn-lt"/>
                <a:cs typeface="+mn-cs"/>
              </a:rPr>
              <a:t>Scalability Issues:</a:t>
            </a:r>
          </a:p>
          <a:p>
            <a:pPr marL="101600" indent="0">
              <a:buNone/>
            </a:pPr>
            <a:r>
              <a:rPr lang="en-US" sz="1600" dirty="0">
                <a:latin typeface="+mn-lt"/>
                <a:cs typeface="+mn-cs"/>
              </a:rPr>
              <a:t>As the volume of emails increases, maintaining the performance and accuracy of spam filters becomes more challenging.</a:t>
            </a:r>
            <a:endParaRPr lang="ar-EG" sz="1600" dirty="0">
              <a:latin typeface="+mn-lt"/>
              <a:cs typeface="+mn-cs"/>
            </a:endParaRPr>
          </a:p>
        </p:txBody>
      </p:sp>
      <p:sp>
        <p:nvSpPr>
          <p:cNvPr id="4" name="Title 3"/>
          <p:cNvSpPr>
            <a:spLocks noGrp="1"/>
          </p:cNvSpPr>
          <p:nvPr>
            <p:ph type="title"/>
          </p:nvPr>
        </p:nvSpPr>
        <p:spPr/>
        <p:txBody>
          <a:bodyPr/>
          <a:lstStyle/>
          <a:p>
            <a:r>
              <a:rPr lang="en-US" sz="2400" dirty="0">
                <a:latin typeface="+mn-lt"/>
              </a:rPr>
              <a:t>Problem Statement</a:t>
            </a:r>
            <a:endParaRPr lang="ar-EG" sz="2400" dirty="0">
              <a:latin typeface="+mn-lt"/>
            </a:endParaRPr>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dirty="0"/>
          </a:p>
        </p:txBody>
      </p:sp>
    </p:spTree>
    <p:extLst>
      <p:ext uri="{BB962C8B-B14F-4D97-AF65-F5344CB8AC3E}">
        <p14:creationId xmlns:p14="http://schemas.microsoft.com/office/powerpoint/2010/main" val="3086196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Literature review</a:t>
            </a:r>
          </a:p>
        </p:txBody>
      </p:sp>
      <p:sp>
        <p:nvSpPr>
          <p:cNvPr id="75" name="Google Shape;75;p13"/>
          <p:cNvSpPr txBox="1"/>
          <p:nvPr/>
        </p:nvSpPr>
        <p:spPr>
          <a:xfrm>
            <a:off x="144379" y="1203158"/>
            <a:ext cx="8851804" cy="3560878"/>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Wingdings" panose="05000000000000000000" pitchFamily="2" charset="2"/>
              <a:buChar char="Ø"/>
            </a:pPr>
            <a:r>
              <a:rPr lang="en-US" sz="1600" dirty="0">
                <a:solidFill>
                  <a:srgbClr val="222222"/>
                </a:solidFill>
                <a:latin typeface="+mn-lt"/>
                <a:ea typeface="Raleway"/>
                <a:cs typeface="Raleway"/>
                <a:sym typeface="Raleway"/>
              </a:rPr>
              <a:t>The literature on email spam filtering encompasses a wide array of methodologies and technologies developed to combat the persistent issue of spam emails. This review covers the evolution of spam filtering techniques, key algorithms and models, and recent advancements in the field.</a:t>
            </a:r>
          </a:p>
          <a:p>
            <a:pPr marL="285750" lvl="0" indent="-285750">
              <a:spcBef>
                <a:spcPts val="600"/>
              </a:spcBef>
              <a:buFont typeface="Wingdings" panose="05000000000000000000" pitchFamily="2" charset="2"/>
              <a:buChar char="Ø"/>
            </a:pPr>
            <a:endParaRPr lang="en-US" sz="1600" dirty="0">
              <a:solidFill>
                <a:srgbClr val="222222"/>
              </a:solidFill>
              <a:latin typeface="+mn-lt"/>
              <a:ea typeface="Raleway"/>
              <a:cs typeface="Raleway"/>
              <a:sym typeface="Raleway"/>
            </a:endParaRPr>
          </a:p>
          <a:p>
            <a:pPr marL="285750" lvl="0" indent="-285750">
              <a:spcBef>
                <a:spcPts val="600"/>
              </a:spcBef>
              <a:buFont typeface="Wingdings" panose="05000000000000000000" pitchFamily="2" charset="2"/>
              <a:buChar char="Ø"/>
            </a:pPr>
            <a:r>
              <a:rPr lang="en-US" sz="1600" dirty="0">
                <a:solidFill>
                  <a:srgbClr val="222222"/>
                </a:solidFill>
                <a:latin typeface="+mn-lt"/>
                <a:ea typeface="Raleway"/>
                <a:cs typeface="Raleway"/>
                <a:sym typeface="Raleway"/>
              </a:rPr>
              <a:t>1. Early Techniques in Spam Filtering</a:t>
            </a:r>
          </a:p>
          <a:p>
            <a:pPr lvl="0">
              <a:spcBef>
                <a:spcPts val="600"/>
              </a:spcBef>
            </a:pPr>
            <a:r>
              <a:rPr lang="en-US" sz="1600" dirty="0">
                <a:solidFill>
                  <a:srgbClr val="222222"/>
                </a:solidFill>
                <a:latin typeface="+mn-lt"/>
                <a:ea typeface="Raleway"/>
                <a:cs typeface="Raleway"/>
                <a:sym typeface="Raleway"/>
              </a:rPr>
              <a:t>Rule-Based Filters: Early spam filters relied on rule-based systems where emails were filtered based on predefined rules. These rules included specific keywords, phrases, and email addresses known to be associated with spam. Although effective initially, rule-based filters quickly became obsolete as spammers adapted their tactics to evade these rules (Mason, 2003).</a:t>
            </a:r>
          </a:p>
          <a:p>
            <a:pPr lvl="0">
              <a:spcBef>
                <a:spcPts val="600"/>
              </a:spcBef>
            </a:pPr>
            <a:endParaRPr lang="en-US" sz="1600" dirty="0">
              <a:solidFill>
                <a:srgbClr val="222222"/>
              </a:solidFill>
              <a:latin typeface="+mn-lt"/>
              <a:ea typeface="Raleway"/>
              <a:cs typeface="Raleway"/>
              <a:sym typeface="Raleway"/>
            </a:endParaRP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13</a:t>
            </a:fld>
            <a:endParaRPr>
              <a:latin typeface="+mn-lt"/>
            </a:endParaRPr>
          </a:p>
        </p:txBody>
      </p:sp>
    </p:spTree>
    <p:extLst>
      <p:ext uri="{BB962C8B-B14F-4D97-AF65-F5344CB8AC3E}">
        <p14:creationId xmlns:p14="http://schemas.microsoft.com/office/powerpoint/2010/main" val="30917756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Literature review</a:t>
            </a:r>
          </a:p>
        </p:txBody>
      </p:sp>
      <p:sp>
        <p:nvSpPr>
          <p:cNvPr id="75" name="Google Shape;75;p13"/>
          <p:cNvSpPr txBox="1"/>
          <p:nvPr/>
        </p:nvSpPr>
        <p:spPr>
          <a:xfrm>
            <a:off x="130628" y="1155033"/>
            <a:ext cx="8834617" cy="3705726"/>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Wingdings" panose="05000000000000000000" pitchFamily="2" charset="2"/>
              <a:buChar char="Ø"/>
            </a:pPr>
            <a:r>
              <a:rPr lang="en-US" sz="1600" dirty="0">
                <a:solidFill>
                  <a:srgbClr val="222222"/>
                </a:solidFill>
                <a:ea typeface="Raleway"/>
                <a:cs typeface="Raleway"/>
                <a:sym typeface="Raleway"/>
              </a:rPr>
              <a:t>Bayesian Filters: The introduction of Bayesian spam filters marked a significant improvement. These filters used probabilistic methods to classify emails based on the likelihood of being spam or legitimate. By analyzing the frequency of words in spam and non-spam emails, Bayesian filters offered a more adaptive and statistical approach (</a:t>
            </a:r>
            <a:r>
              <a:rPr lang="en-US" sz="1600" dirty="0" err="1">
                <a:solidFill>
                  <a:srgbClr val="222222"/>
                </a:solidFill>
                <a:ea typeface="Raleway"/>
                <a:cs typeface="Raleway"/>
                <a:sym typeface="Raleway"/>
              </a:rPr>
              <a:t>Sahami</a:t>
            </a:r>
            <a:r>
              <a:rPr lang="en-US" sz="1600" dirty="0">
                <a:solidFill>
                  <a:srgbClr val="222222"/>
                </a:solidFill>
                <a:ea typeface="Raleway"/>
                <a:cs typeface="Raleway"/>
                <a:sym typeface="Raleway"/>
              </a:rPr>
              <a:t> et al., 1998).</a:t>
            </a:r>
          </a:p>
          <a:p>
            <a:pPr marL="285750" lvl="0" indent="-285750">
              <a:spcBef>
                <a:spcPts val="600"/>
              </a:spcBef>
              <a:buFont typeface="Wingdings" panose="05000000000000000000" pitchFamily="2" charset="2"/>
              <a:buChar char="Ø"/>
            </a:pPr>
            <a:endParaRPr lang="en-US" sz="1600" dirty="0">
              <a:solidFill>
                <a:srgbClr val="222222"/>
              </a:solidFill>
              <a:ea typeface="Raleway"/>
              <a:cs typeface="Raleway"/>
              <a:sym typeface="Raleway"/>
            </a:endParaRPr>
          </a:p>
          <a:p>
            <a:pPr marL="285750" lvl="0" indent="-285750">
              <a:spcBef>
                <a:spcPts val="600"/>
              </a:spcBef>
              <a:buFont typeface="Wingdings" panose="05000000000000000000" pitchFamily="2" charset="2"/>
              <a:buChar char="Ø"/>
            </a:pPr>
            <a:r>
              <a:rPr lang="en-US" sz="1600" dirty="0">
                <a:solidFill>
                  <a:srgbClr val="222222"/>
                </a:solidFill>
                <a:ea typeface="Raleway"/>
                <a:cs typeface="Raleway"/>
                <a:sym typeface="Raleway"/>
              </a:rPr>
              <a:t>2. Machine Learning Approaches</a:t>
            </a:r>
          </a:p>
          <a:p>
            <a:pPr lvl="0">
              <a:spcBef>
                <a:spcPts val="600"/>
              </a:spcBef>
            </a:pPr>
            <a:r>
              <a:rPr lang="en-US" sz="1600" dirty="0">
                <a:solidFill>
                  <a:srgbClr val="222222"/>
                </a:solidFill>
                <a:ea typeface="Raleway"/>
                <a:cs typeface="Raleway"/>
                <a:sym typeface="Raleway"/>
              </a:rPr>
              <a:t>Support Vector Machines (SVM): SVMs have been widely used in spam filtering due to their robustness in handling high-dimensional data. They classify emails by finding the optimal </a:t>
            </a:r>
            <a:r>
              <a:rPr lang="en-US" sz="1600" dirty="0" err="1">
                <a:solidFill>
                  <a:srgbClr val="222222"/>
                </a:solidFill>
                <a:ea typeface="Raleway"/>
                <a:cs typeface="Raleway"/>
                <a:sym typeface="Raleway"/>
              </a:rPr>
              <a:t>hyperplane</a:t>
            </a:r>
            <a:r>
              <a:rPr lang="en-US" sz="1600" dirty="0">
                <a:solidFill>
                  <a:srgbClr val="222222"/>
                </a:solidFill>
                <a:ea typeface="Raleway"/>
                <a:cs typeface="Raleway"/>
                <a:sym typeface="Raleway"/>
              </a:rPr>
              <a:t> that separates spam from non-spam emails. Studies have shown that SVMs provide high accuracy but can be computationally intensive (Drucker et al., 1999).</a:t>
            </a:r>
          </a:p>
          <a:p>
            <a:pPr lvl="0">
              <a:spcBef>
                <a:spcPts val="600"/>
              </a:spcBef>
            </a:pPr>
            <a:endParaRPr lang="en-US" sz="1600" dirty="0">
              <a:solidFill>
                <a:srgbClr val="222222"/>
              </a:solidFill>
              <a:ea typeface="Raleway"/>
              <a:cs typeface="Raleway"/>
              <a:sym typeface="Raleway"/>
            </a:endParaRP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14</a:t>
            </a:fld>
            <a:endParaRPr>
              <a:latin typeface="+mn-lt"/>
            </a:endParaRPr>
          </a:p>
        </p:txBody>
      </p:sp>
    </p:spTree>
    <p:extLst>
      <p:ext uri="{BB962C8B-B14F-4D97-AF65-F5344CB8AC3E}">
        <p14:creationId xmlns:p14="http://schemas.microsoft.com/office/powerpoint/2010/main" val="1438066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Literature review</a:t>
            </a:r>
          </a:p>
        </p:txBody>
      </p:sp>
      <p:sp>
        <p:nvSpPr>
          <p:cNvPr id="75" name="Google Shape;75;p13"/>
          <p:cNvSpPr txBox="1"/>
          <p:nvPr/>
        </p:nvSpPr>
        <p:spPr>
          <a:xfrm>
            <a:off x="116877" y="1182533"/>
            <a:ext cx="8917119" cy="3650724"/>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Wingdings" panose="05000000000000000000" pitchFamily="2" charset="2"/>
              <a:buChar char="Ø"/>
            </a:pPr>
            <a:r>
              <a:rPr lang="en-US" sz="1800">
                <a:solidFill>
                  <a:srgbClr val="222222"/>
                </a:solidFill>
                <a:ea typeface="Raleway"/>
                <a:cs typeface="Raleway"/>
                <a:sym typeface="Raleway"/>
              </a:rPr>
              <a:t>Neural Networks: With the rise of deep learning, neural networks have been applied to spam filtering. Recurrent Neural Networks (RNNs) and Convolutional Neural Networks (CNNs) have demonstrated superior performance by capturing complex patterns in email data. However, they require substantial training data and computational resources (Camastra et al., 2005).</a:t>
            </a:r>
          </a:p>
          <a:p>
            <a:pPr marL="285750" lvl="0" indent="-285750">
              <a:spcBef>
                <a:spcPts val="600"/>
              </a:spcBef>
              <a:buFont typeface="Wingdings" panose="05000000000000000000" pitchFamily="2" charset="2"/>
              <a:buChar char="Ø"/>
            </a:pPr>
            <a:endParaRPr lang="en-US" sz="1800">
              <a:solidFill>
                <a:srgbClr val="222222"/>
              </a:solidFill>
              <a:ea typeface="Raleway"/>
              <a:cs typeface="Raleway"/>
              <a:sym typeface="Raleway"/>
            </a:endParaRPr>
          </a:p>
          <a:p>
            <a:pPr marL="285750" lvl="0" indent="-285750">
              <a:spcBef>
                <a:spcPts val="600"/>
              </a:spcBef>
              <a:buFont typeface="Wingdings" panose="05000000000000000000" pitchFamily="2" charset="2"/>
              <a:buChar char="Ø"/>
            </a:pPr>
            <a:r>
              <a:rPr lang="en-US" sz="1800">
                <a:solidFill>
                  <a:srgbClr val="222222"/>
                </a:solidFill>
                <a:ea typeface="Raleway"/>
                <a:cs typeface="Raleway"/>
                <a:sym typeface="Raleway"/>
              </a:rPr>
              <a:t>Random Forests: Random Forests, an ensemble learning method, have also been utilized in spam detection. They build multiple decision trees during training and output the class that is the mode of the classes of the individual trees. This method is praised for its accuracy and ability to handle overfitting (Carreras &amp; Marquez, 2001).</a:t>
            </a:r>
            <a:endParaRPr lang="en-US" sz="1800" dirty="0">
              <a:solidFill>
                <a:srgbClr val="222222"/>
              </a:solidFill>
              <a:ea typeface="Raleway"/>
              <a:cs typeface="Raleway"/>
              <a:sym typeface="Raleway"/>
            </a:endParaRP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15</a:t>
            </a:fld>
            <a:endParaRPr>
              <a:latin typeface="+mn-lt"/>
            </a:endParaRPr>
          </a:p>
        </p:txBody>
      </p:sp>
    </p:spTree>
    <p:extLst>
      <p:ext uri="{BB962C8B-B14F-4D97-AF65-F5344CB8AC3E}">
        <p14:creationId xmlns:p14="http://schemas.microsoft.com/office/powerpoint/2010/main" val="8440282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Literature review</a:t>
            </a:r>
          </a:p>
        </p:txBody>
      </p:sp>
      <p:sp>
        <p:nvSpPr>
          <p:cNvPr id="75" name="Google Shape;75;p13"/>
          <p:cNvSpPr txBox="1"/>
          <p:nvPr/>
        </p:nvSpPr>
        <p:spPr>
          <a:xfrm>
            <a:off x="113441" y="1182532"/>
            <a:ext cx="8906806" cy="3685101"/>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Wingdings" panose="05000000000000000000" pitchFamily="2" charset="2"/>
              <a:buChar char="Ø"/>
            </a:pPr>
            <a:r>
              <a:rPr lang="en-US" sz="1600" dirty="0">
                <a:solidFill>
                  <a:srgbClr val="222222"/>
                </a:solidFill>
                <a:latin typeface="+mn-lt"/>
                <a:ea typeface="Raleway"/>
                <a:cs typeface="Raleway"/>
                <a:sym typeface="Raleway"/>
              </a:rPr>
              <a:t> Hybrid and Adaptive Systems</a:t>
            </a:r>
          </a:p>
          <a:p>
            <a:pPr lvl="0">
              <a:spcBef>
                <a:spcPts val="600"/>
              </a:spcBef>
            </a:pPr>
            <a:endParaRPr lang="en-US" sz="1600" dirty="0">
              <a:solidFill>
                <a:srgbClr val="222222"/>
              </a:solidFill>
              <a:latin typeface="+mn-lt"/>
              <a:ea typeface="Raleway"/>
              <a:cs typeface="Raleway"/>
              <a:sym typeface="Raleway"/>
            </a:endParaRPr>
          </a:p>
          <a:p>
            <a:pPr marL="285750" lvl="0" indent="-285750">
              <a:spcBef>
                <a:spcPts val="600"/>
              </a:spcBef>
              <a:buFont typeface="Arial" panose="020B0604020202020204" pitchFamily="34" charset="0"/>
              <a:buChar char="•"/>
            </a:pPr>
            <a:r>
              <a:rPr lang="en-US" sz="1600" dirty="0">
                <a:solidFill>
                  <a:srgbClr val="222222"/>
                </a:solidFill>
                <a:latin typeface="+mn-lt"/>
                <a:ea typeface="Raleway"/>
                <a:cs typeface="Raleway"/>
                <a:sym typeface="Raleway"/>
              </a:rPr>
              <a:t>Combining Multiple Techniques: To improve accuracy and resilience, hybrid systems combine multiple filtering techniques. For instance, combining Bayesian filtering with SVMs or neural networks can leverage the strengths of each method. Research indicates that hybrid models significantly reduce false positives and negatives (Miyamoto et al., 2008).</a:t>
            </a:r>
          </a:p>
          <a:p>
            <a:pPr marL="285750" lvl="0" indent="-285750">
              <a:spcBef>
                <a:spcPts val="600"/>
              </a:spcBef>
              <a:buFont typeface="Arial" panose="020B0604020202020204" pitchFamily="34" charset="0"/>
              <a:buChar char="•"/>
            </a:pPr>
            <a:endParaRPr lang="en-US" sz="1600" dirty="0">
              <a:solidFill>
                <a:srgbClr val="222222"/>
              </a:solidFill>
              <a:latin typeface="+mn-lt"/>
              <a:ea typeface="Raleway"/>
              <a:cs typeface="Raleway"/>
              <a:sym typeface="Raleway"/>
            </a:endParaRPr>
          </a:p>
          <a:p>
            <a:pPr marL="285750" lvl="0" indent="-285750">
              <a:spcBef>
                <a:spcPts val="600"/>
              </a:spcBef>
              <a:buFont typeface="Arial" panose="020B0604020202020204" pitchFamily="34" charset="0"/>
              <a:buChar char="•"/>
            </a:pPr>
            <a:r>
              <a:rPr lang="en-US" sz="1600" dirty="0">
                <a:solidFill>
                  <a:srgbClr val="222222"/>
                </a:solidFill>
                <a:latin typeface="+mn-lt"/>
                <a:ea typeface="Raleway"/>
                <a:cs typeface="Raleway"/>
                <a:sym typeface="Raleway"/>
              </a:rPr>
              <a:t>Adaptive Filters: Modern spam filters are designed to adapt to new spam tactics. Adaptive filters use online learning algorithms that update the model as new data comes in. This ensures that the filter remains effective against evolving spam strategies (</a:t>
            </a:r>
            <a:r>
              <a:rPr lang="en-US" sz="1600" dirty="0" err="1">
                <a:solidFill>
                  <a:srgbClr val="222222"/>
                </a:solidFill>
                <a:latin typeface="+mn-lt"/>
                <a:ea typeface="Raleway"/>
                <a:cs typeface="Raleway"/>
                <a:sym typeface="Raleway"/>
              </a:rPr>
              <a:t>Kolcz</a:t>
            </a:r>
            <a:r>
              <a:rPr lang="en-US" sz="1600" dirty="0">
                <a:solidFill>
                  <a:srgbClr val="222222"/>
                </a:solidFill>
                <a:latin typeface="+mn-lt"/>
                <a:ea typeface="Raleway"/>
                <a:cs typeface="Raleway"/>
                <a:sym typeface="Raleway"/>
              </a:rPr>
              <a:t> &amp; </a:t>
            </a:r>
            <a:r>
              <a:rPr lang="en-US" sz="1600" dirty="0" err="1">
                <a:solidFill>
                  <a:srgbClr val="222222"/>
                </a:solidFill>
                <a:latin typeface="+mn-lt"/>
                <a:ea typeface="Raleway"/>
                <a:cs typeface="Raleway"/>
                <a:sym typeface="Raleway"/>
              </a:rPr>
              <a:t>Alspector</a:t>
            </a:r>
            <a:r>
              <a:rPr lang="en-US" sz="1600" dirty="0">
                <a:solidFill>
                  <a:srgbClr val="222222"/>
                </a:solidFill>
                <a:latin typeface="+mn-lt"/>
                <a:ea typeface="Raleway"/>
                <a:cs typeface="Raleway"/>
                <a:sym typeface="Raleway"/>
              </a:rPr>
              <a:t>, 2001).</a:t>
            </a:r>
          </a:p>
          <a:p>
            <a:pPr marL="285750" lvl="0" indent="-285750">
              <a:spcBef>
                <a:spcPts val="600"/>
              </a:spcBef>
              <a:buFont typeface="Wingdings" panose="05000000000000000000" pitchFamily="2" charset="2"/>
              <a:buChar char="Ø"/>
            </a:pPr>
            <a:endParaRPr lang="en-US" sz="1600" dirty="0">
              <a:solidFill>
                <a:srgbClr val="222222"/>
              </a:solidFill>
              <a:latin typeface="+mn-lt"/>
              <a:ea typeface="Raleway"/>
              <a:cs typeface="Raleway"/>
              <a:sym typeface="Raleway"/>
            </a:endParaRPr>
          </a:p>
          <a:p>
            <a:pPr marL="285750" lvl="0" indent="-285750">
              <a:spcBef>
                <a:spcPts val="600"/>
              </a:spcBef>
              <a:buFont typeface="Wingdings" panose="05000000000000000000" pitchFamily="2" charset="2"/>
              <a:buChar char="Ø"/>
            </a:pPr>
            <a:endParaRPr lang="en-US" sz="1600" dirty="0">
              <a:solidFill>
                <a:srgbClr val="222222"/>
              </a:solidFill>
              <a:latin typeface="+mn-lt"/>
              <a:ea typeface="Raleway"/>
              <a:cs typeface="Raleway"/>
              <a:sym typeface="Raleway"/>
            </a:endParaRPr>
          </a:p>
          <a:p>
            <a:pPr marL="285750" lvl="0" indent="-285750">
              <a:spcBef>
                <a:spcPts val="600"/>
              </a:spcBef>
              <a:buFont typeface="Wingdings" panose="05000000000000000000" pitchFamily="2" charset="2"/>
              <a:buChar char="Ø"/>
            </a:pPr>
            <a:endParaRPr lang="en-US" sz="1600" dirty="0">
              <a:solidFill>
                <a:srgbClr val="222222"/>
              </a:solidFill>
              <a:latin typeface="+mn-lt"/>
              <a:ea typeface="Raleway"/>
              <a:cs typeface="Raleway"/>
              <a:sym typeface="Raleway"/>
            </a:endParaRP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16</a:t>
            </a:fld>
            <a:endParaRPr>
              <a:latin typeface="+mn-lt"/>
            </a:endParaRPr>
          </a:p>
        </p:txBody>
      </p:sp>
    </p:spTree>
    <p:extLst>
      <p:ext uri="{BB962C8B-B14F-4D97-AF65-F5344CB8AC3E}">
        <p14:creationId xmlns:p14="http://schemas.microsoft.com/office/powerpoint/2010/main" val="4236965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Literature review</a:t>
            </a:r>
          </a:p>
        </p:txBody>
      </p:sp>
      <p:sp>
        <p:nvSpPr>
          <p:cNvPr id="75" name="Google Shape;75;p13"/>
          <p:cNvSpPr txBox="1"/>
          <p:nvPr/>
        </p:nvSpPr>
        <p:spPr>
          <a:xfrm>
            <a:off x="137504" y="1161906"/>
            <a:ext cx="8855242" cy="3664475"/>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Wingdings" panose="05000000000000000000" pitchFamily="2" charset="2"/>
              <a:buChar char="Ø"/>
            </a:pPr>
            <a:r>
              <a:rPr lang="en-US" sz="1600" dirty="0">
                <a:solidFill>
                  <a:srgbClr val="222222"/>
                </a:solidFill>
                <a:latin typeface="+mn-lt"/>
                <a:ea typeface="Raleway"/>
                <a:cs typeface="Raleway"/>
                <a:sym typeface="Raleway"/>
              </a:rPr>
              <a:t>Recent Advancements</a:t>
            </a:r>
          </a:p>
          <a:p>
            <a:pPr marL="285750" lvl="0" indent="-285750">
              <a:spcBef>
                <a:spcPts val="600"/>
              </a:spcBef>
              <a:buFont typeface="Arial" panose="020B0604020202020204" pitchFamily="34" charset="0"/>
              <a:buChar char="•"/>
            </a:pPr>
            <a:r>
              <a:rPr lang="en-US" sz="1600" dirty="0">
                <a:solidFill>
                  <a:srgbClr val="222222"/>
                </a:solidFill>
                <a:latin typeface="+mn-lt"/>
                <a:ea typeface="Raleway"/>
                <a:cs typeface="Raleway"/>
                <a:sym typeface="Raleway"/>
              </a:rPr>
              <a:t>Deep Learning and NLP: Recent advancements in natural language processing (NLP) and deep learning have further enhanced spam filtering capabilities. </a:t>
            </a:r>
          </a:p>
          <a:p>
            <a:pPr marL="285750" lvl="0" indent="-285750">
              <a:spcBef>
                <a:spcPts val="600"/>
              </a:spcBef>
              <a:buFont typeface="Arial" panose="020B0604020202020204" pitchFamily="34" charset="0"/>
              <a:buChar char="•"/>
            </a:pPr>
            <a:endParaRPr lang="en-US" sz="1600" dirty="0">
              <a:solidFill>
                <a:srgbClr val="222222"/>
              </a:solidFill>
              <a:latin typeface="+mn-lt"/>
              <a:ea typeface="Raleway"/>
              <a:cs typeface="Raleway"/>
              <a:sym typeface="Raleway"/>
            </a:endParaRPr>
          </a:p>
          <a:p>
            <a:pPr marL="285750" lvl="0" indent="-285750">
              <a:spcBef>
                <a:spcPts val="600"/>
              </a:spcBef>
              <a:buFont typeface="Arial" panose="020B0604020202020204" pitchFamily="34" charset="0"/>
              <a:buChar char="•"/>
            </a:pPr>
            <a:r>
              <a:rPr lang="en-US" sz="1600" dirty="0">
                <a:solidFill>
                  <a:srgbClr val="222222"/>
                </a:solidFill>
                <a:latin typeface="+mn-lt"/>
                <a:ea typeface="Raleway"/>
                <a:cs typeface="Raleway"/>
                <a:sym typeface="Raleway"/>
              </a:rPr>
              <a:t>Big Data and Cloud Computing: The integration of big data analytics and cloud computing has allowed spam filters to process vast amounts of email data in real-time. This scalability ensures that filters can handle the growing volume of emails without compromising performance .</a:t>
            </a:r>
          </a:p>
          <a:p>
            <a:pPr marL="285750" lvl="0" indent="-285750">
              <a:spcBef>
                <a:spcPts val="600"/>
              </a:spcBef>
              <a:buFont typeface="Arial" panose="020B0604020202020204" pitchFamily="34" charset="0"/>
              <a:buChar char="•"/>
            </a:pPr>
            <a:endParaRPr lang="en-US" sz="1600" dirty="0">
              <a:solidFill>
                <a:srgbClr val="222222"/>
              </a:solidFill>
              <a:latin typeface="+mn-lt"/>
              <a:ea typeface="Raleway"/>
              <a:cs typeface="Raleway"/>
              <a:sym typeface="Raleway"/>
            </a:endParaRPr>
          </a:p>
          <a:p>
            <a:pPr marL="285750" lvl="0" indent="-285750">
              <a:spcBef>
                <a:spcPts val="600"/>
              </a:spcBef>
              <a:buFont typeface="Arial" panose="020B0604020202020204" pitchFamily="34" charset="0"/>
              <a:buChar char="•"/>
            </a:pPr>
            <a:r>
              <a:rPr lang="en-US" sz="1600" dirty="0">
                <a:solidFill>
                  <a:srgbClr val="222222"/>
                </a:solidFill>
                <a:latin typeface="+mn-lt"/>
                <a:ea typeface="Raleway"/>
                <a:cs typeface="Raleway"/>
                <a:sym typeface="Raleway"/>
              </a:rPr>
              <a:t>Behavioral Analysis: Advanced filters now incorporate behavioral analysis to detect anomalies in email patterns. By analyzing user behavior and email metadata, these filters can identify sophisticated spam and phishing attempts.</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17</a:t>
            </a:fld>
            <a:endParaRPr>
              <a:latin typeface="+mn-lt"/>
            </a:endParaRPr>
          </a:p>
        </p:txBody>
      </p:sp>
    </p:spTree>
    <p:extLst>
      <p:ext uri="{BB962C8B-B14F-4D97-AF65-F5344CB8AC3E}">
        <p14:creationId xmlns:p14="http://schemas.microsoft.com/office/powerpoint/2010/main" val="3230734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Literature review</a:t>
            </a:r>
          </a:p>
        </p:txBody>
      </p:sp>
      <p:sp>
        <p:nvSpPr>
          <p:cNvPr id="75" name="Google Shape;75;p13"/>
          <p:cNvSpPr txBox="1"/>
          <p:nvPr/>
        </p:nvSpPr>
        <p:spPr>
          <a:xfrm>
            <a:off x="110003" y="1134406"/>
            <a:ext cx="8972120" cy="3863856"/>
          </a:xfrm>
          <a:prstGeom prst="rect">
            <a:avLst/>
          </a:prstGeom>
          <a:noFill/>
          <a:ln>
            <a:noFill/>
          </a:ln>
        </p:spPr>
        <p:txBody>
          <a:bodyPr spcFirstLastPara="1" wrap="square" lIns="91425" tIns="91425" rIns="91425" bIns="91425" anchor="t" anchorCtr="0">
            <a:noAutofit/>
          </a:bodyPr>
          <a:lstStyle/>
          <a:p>
            <a:pPr lvl="0">
              <a:spcBef>
                <a:spcPts val="600"/>
              </a:spcBef>
            </a:pPr>
            <a:r>
              <a:rPr lang="en-US" sz="1600">
                <a:solidFill>
                  <a:srgbClr val="222222"/>
                </a:solidFill>
                <a:latin typeface="+mn-lt"/>
                <a:ea typeface="Raleway"/>
                <a:cs typeface="Raleway"/>
                <a:sym typeface="Raleway"/>
              </a:rPr>
              <a:t>5. Challenges and Future Directions</a:t>
            </a:r>
          </a:p>
          <a:p>
            <a:pPr lvl="0">
              <a:spcBef>
                <a:spcPts val="600"/>
              </a:spcBef>
            </a:pPr>
            <a:r>
              <a:rPr lang="en-US" sz="1600">
                <a:solidFill>
                  <a:srgbClr val="222222"/>
                </a:solidFill>
                <a:latin typeface="+mn-lt"/>
                <a:ea typeface="Raleway"/>
                <a:cs typeface="Raleway"/>
                <a:sym typeface="Raleway"/>
              </a:rPr>
              <a:t>Despite these advancements, spam filtering faces several challenges:</a:t>
            </a:r>
          </a:p>
          <a:p>
            <a:pPr lvl="0">
              <a:spcBef>
                <a:spcPts val="600"/>
              </a:spcBef>
            </a:pPr>
            <a:endParaRPr lang="en-US" sz="1600">
              <a:solidFill>
                <a:srgbClr val="222222"/>
              </a:solidFill>
              <a:latin typeface="+mn-lt"/>
              <a:ea typeface="Raleway"/>
              <a:cs typeface="Raleway"/>
              <a:sym typeface="Raleway"/>
            </a:endParaRPr>
          </a:p>
          <a:p>
            <a:pPr lvl="0">
              <a:spcBef>
                <a:spcPts val="600"/>
              </a:spcBef>
            </a:pPr>
            <a:r>
              <a:rPr lang="en-US" sz="1600">
                <a:solidFill>
                  <a:srgbClr val="222222"/>
                </a:solidFill>
                <a:latin typeface="+mn-lt"/>
                <a:ea typeface="Raleway"/>
                <a:cs typeface="Raleway"/>
                <a:sym typeface="Raleway"/>
              </a:rPr>
              <a:t>Evasion Techniques: Spammers continuously develop new evasion techniques, making it a cat-and-mouse game.</a:t>
            </a:r>
          </a:p>
          <a:p>
            <a:pPr lvl="0">
              <a:spcBef>
                <a:spcPts val="600"/>
              </a:spcBef>
            </a:pPr>
            <a:r>
              <a:rPr lang="en-US" sz="1600">
                <a:solidFill>
                  <a:srgbClr val="222222"/>
                </a:solidFill>
                <a:latin typeface="+mn-lt"/>
                <a:ea typeface="Raleway"/>
                <a:cs typeface="Raleway"/>
                <a:sym typeface="Raleway"/>
              </a:rPr>
              <a:t>Resource Constraints: High computational requirements of advanced models can be a barrier for small organizations.</a:t>
            </a:r>
          </a:p>
          <a:p>
            <a:pPr lvl="0">
              <a:spcBef>
                <a:spcPts val="600"/>
              </a:spcBef>
            </a:pPr>
            <a:endParaRPr lang="en-US" sz="1600">
              <a:solidFill>
                <a:srgbClr val="222222"/>
              </a:solidFill>
              <a:latin typeface="+mn-lt"/>
              <a:ea typeface="Raleway"/>
              <a:cs typeface="Raleway"/>
              <a:sym typeface="Raleway"/>
            </a:endParaRPr>
          </a:p>
          <a:p>
            <a:pPr lvl="0">
              <a:spcBef>
                <a:spcPts val="600"/>
              </a:spcBef>
            </a:pPr>
            <a:r>
              <a:rPr lang="en-US" sz="1600">
                <a:solidFill>
                  <a:srgbClr val="222222"/>
                </a:solidFill>
                <a:latin typeface="+mn-lt"/>
                <a:ea typeface="Raleway"/>
                <a:cs typeface="Raleway"/>
                <a:sym typeface="Raleway"/>
              </a:rPr>
              <a:t>Privacy Concerns: Ensuring user data privacy while analyzing email content remains a critical concern.</a:t>
            </a:r>
          </a:p>
          <a:p>
            <a:pPr lvl="0">
              <a:spcBef>
                <a:spcPts val="600"/>
              </a:spcBef>
            </a:pPr>
            <a:r>
              <a:rPr lang="en-US" sz="1600">
                <a:solidFill>
                  <a:srgbClr val="222222"/>
                </a:solidFill>
                <a:latin typeface="+mn-lt"/>
                <a:ea typeface="Raleway"/>
                <a:cs typeface="Raleway"/>
                <a:sym typeface="Raleway"/>
              </a:rPr>
              <a:t>Future research is directed towards developing more efficient models, enhancing privacy-preserving techniques, and improving the adaptability of filters to handle ever-evolving spam tactics.</a:t>
            </a:r>
          </a:p>
          <a:p>
            <a:pPr lvl="0">
              <a:spcBef>
                <a:spcPts val="600"/>
              </a:spcBef>
            </a:pPr>
            <a:endParaRPr lang="en-US" sz="1600">
              <a:solidFill>
                <a:srgbClr val="222222"/>
              </a:solidFill>
              <a:latin typeface="+mn-lt"/>
              <a:ea typeface="Raleway"/>
              <a:cs typeface="Raleway"/>
              <a:sym typeface="Raleway"/>
            </a:endParaRPr>
          </a:p>
          <a:p>
            <a:pPr lvl="0">
              <a:spcBef>
                <a:spcPts val="600"/>
              </a:spcBef>
            </a:pPr>
            <a:r>
              <a:rPr lang="en-US" sz="1600">
                <a:solidFill>
                  <a:srgbClr val="222222"/>
                </a:solidFill>
                <a:latin typeface="+mn-lt"/>
                <a:ea typeface="Raleway"/>
                <a:cs typeface="Raleway"/>
                <a:sym typeface="Raleway"/>
              </a:rPr>
              <a:t>Conclusion</a:t>
            </a:r>
          </a:p>
          <a:p>
            <a:pPr lvl="0">
              <a:spcBef>
                <a:spcPts val="600"/>
              </a:spcBef>
            </a:pPr>
            <a:r>
              <a:rPr lang="en-US" sz="1600">
                <a:solidFill>
                  <a:srgbClr val="222222"/>
                </a:solidFill>
                <a:latin typeface="+mn-lt"/>
                <a:ea typeface="Raleway"/>
                <a:cs typeface="Raleway"/>
                <a:sym typeface="Raleway"/>
              </a:rPr>
              <a:t>The field of email spam filtering has evolved significantly, from simple rule-based systems to sophisticated machine learning and deep learning models. While substantial progress has been made, ongoing research is essential to address the dynamic nature of spam and enhance the robustness and efficiency of spam filters.</a:t>
            </a:r>
            <a:endParaRPr lang="en-US" sz="1600" dirty="0">
              <a:solidFill>
                <a:srgbClr val="222222"/>
              </a:solidFill>
              <a:latin typeface="+mn-lt"/>
              <a:ea typeface="Raleway"/>
              <a:cs typeface="Raleway"/>
              <a:sym typeface="Raleway"/>
            </a:endParaRP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18</a:t>
            </a:fld>
            <a:endParaRPr>
              <a:latin typeface="+mn-lt"/>
            </a:endParaRPr>
          </a:p>
        </p:txBody>
      </p:sp>
    </p:spTree>
    <p:extLst>
      <p:ext uri="{BB962C8B-B14F-4D97-AF65-F5344CB8AC3E}">
        <p14:creationId xmlns:p14="http://schemas.microsoft.com/office/powerpoint/2010/main" val="23432029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Need to extend (Gap) </a:t>
            </a:r>
          </a:p>
        </p:txBody>
      </p:sp>
      <p:sp>
        <p:nvSpPr>
          <p:cNvPr id="75" name="Google Shape;75;p13"/>
          <p:cNvSpPr txBox="1"/>
          <p:nvPr/>
        </p:nvSpPr>
        <p:spPr>
          <a:xfrm>
            <a:off x="457200" y="1141281"/>
            <a:ext cx="8075240" cy="3726352"/>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Arial" pitchFamily="34" charset="0"/>
              <a:buChar char="•"/>
            </a:pPr>
            <a:r>
              <a:rPr lang="en-US" sz="1800" dirty="0">
                <a:solidFill>
                  <a:srgbClr val="222222"/>
                </a:solidFill>
                <a:latin typeface="+mn-lt"/>
                <a:ea typeface="Raleway"/>
                <a:cs typeface="Raleway"/>
                <a:sym typeface="Raleway"/>
              </a:rPr>
              <a:t>As the digital landscape continues to evolve, the extension for email spam filters aims to tackle emerging challenges and enhance user protection. The extension will focus on:</a:t>
            </a:r>
          </a:p>
          <a:p>
            <a:pPr marL="342900" lvl="0" indent="-342900">
              <a:spcBef>
                <a:spcPts val="600"/>
              </a:spcBef>
              <a:buFont typeface="+mj-lt"/>
              <a:buAutoNum type="arabicPeriod"/>
            </a:pPr>
            <a:r>
              <a:rPr lang="en-US" sz="1800" dirty="0">
                <a:solidFill>
                  <a:srgbClr val="222222"/>
                </a:solidFill>
                <a:latin typeface="+mn-lt"/>
                <a:ea typeface="Raleway"/>
                <a:cs typeface="Raleway"/>
                <a:sym typeface="Raleway"/>
              </a:rPr>
              <a:t>Advanced Machine Learning Integration: Implement cutting-edge machine learning algorithms to continually improve the filter's ability to discern evolving spam patterns and adapt in real-time.</a:t>
            </a:r>
          </a:p>
          <a:p>
            <a:pPr marL="342900" lvl="0" indent="-342900">
              <a:spcBef>
                <a:spcPts val="600"/>
              </a:spcBef>
              <a:buFont typeface="+mj-lt"/>
              <a:buAutoNum type="arabicPeriod"/>
            </a:pPr>
            <a:r>
              <a:rPr lang="en-US" sz="1800" dirty="0">
                <a:solidFill>
                  <a:srgbClr val="222222"/>
                </a:solidFill>
                <a:latin typeface="+mn-lt"/>
                <a:ea typeface="Raleway"/>
                <a:cs typeface="Raleway"/>
                <a:sym typeface="Raleway"/>
              </a:rPr>
              <a:t>Behavioral Analysis: Introduce behavioral analysis techniques to understand user interactions, providing a more context-aware approach to spam detection and reducing false positives.</a:t>
            </a:r>
          </a:p>
          <a:p>
            <a:pPr marL="342900" lvl="0" indent="-342900">
              <a:spcBef>
                <a:spcPts val="600"/>
              </a:spcBef>
              <a:buFont typeface="+mj-lt"/>
              <a:buAutoNum type="arabicPeriod"/>
            </a:pPr>
            <a:r>
              <a:rPr lang="en-US" sz="1800" dirty="0">
                <a:solidFill>
                  <a:srgbClr val="222222"/>
                </a:solidFill>
                <a:latin typeface="+mn-lt"/>
                <a:ea typeface="Raleway"/>
                <a:cs typeface="Raleway"/>
                <a:sym typeface="Raleway"/>
              </a:rPr>
              <a:t>Enhanced Customization: Provide users with more granular control over filter settings, empowering them to tailor the filter to their unique preferences and priorities.</a:t>
            </a:r>
          </a:p>
          <a:p>
            <a:pPr marL="342900" lvl="0" indent="-342900">
              <a:spcBef>
                <a:spcPts val="600"/>
              </a:spcBef>
              <a:buFont typeface="+mj-lt"/>
              <a:buAutoNum type="arabicPeriod"/>
            </a:pPr>
            <a:endParaRPr lang="en-US" sz="1800" dirty="0">
              <a:solidFill>
                <a:srgbClr val="222222"/>
              </a:solidFill>
              <a:latin typeface="+mn-lt"/>
              <a:ea typeface="Raleway"/>
              <a:cs typeface="Raleway"/>
              <a:sym typeface="Raleway"/>
            </a:endParaRP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19</a:t>
            </a:fld>
            <a:endParaRPr>
              <a:latin typeface="+mn-lt"/>
            </a:endParaRPr>
          </a:p>
        </p:txBody>
      </p:sp>
    </p:spTree>
    <p:extLst>
      <p:ext uri="{BB962C8B-B14F-4D97-AF65-F5344CB8AC3E}">
        <p14:creationId xmlns:p14="http://schemas.microsoft.com/office/powerpoint/2010/main" val="2992030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4"/>
          <p:cNvSpPr txBox="1">
            <a:spLocks noGrp="1"/>
          </p:cNvSpPr>
          <p:nvPr>
            <p:ph type="ctrTitle" idx="4294967295"/>
          </p:nvPr>
        </p:nvSpPr>
        <p:spPr>
          <a:xfrm>
            <a:off x="719575" y="758526"/>
            <a:ext cx="7772400" cy="2592288"/>
          </a:xfrm>
          <a:prstGeom prst="rect">
            <a:avLst/>
          </a:prstGeom>
          <a:noFill/>
        </p:spPr>
        <p:txBody>
          <a:bodyPr spcFirstLastPara="1" wrap="square" lIns="91425" tIns="91425" rIns="91425" bIns="91425" anchor="ctr" anchorCtr="0">
            <a:noAutofit/>
          </a:bodyPr>
          <a:lstStyle/>
          <a:p>
            <a:pPr lvl="0"/>
            <a:r>
              <a:rPr lang="en-US" sz="2200" b="1" dirty="0">
                <a:solidFill>
                  <a:schemeClr val="accent1"/>
                </a:solidFill>
                <a:latin typeface="+mj-lt"/>
              </a:rPr>
              <a:t>By</a:t>
            </a:r>
            <a:r>
              <a:rPr lang="en-US" sz="2200" dirty="0">
                <a:solidFill>
                  <a:schemeClr val="accent1"/>
                </a:solidFill>
                <a:latin typeface="+mj-lt"/>
              </a:rPr>
              <a:t/>
            </a:r>
            <a:br>
              <a:rPr lang="en-US" sz="2200" dirty="0">
                <a:solidFill>
                  <a:schemeClr val="accent1"/>
                </a:solidFill>
                <a:latin typeface="+mj-lt"/>
              </a:rPr>
            </a:br>
            <a:r>
              <a:rPr lang="en-US" sz="2200" dirty="0" err="1">
                <a:solidFill>
                  <a:schemeClr val="accent1"/>
                </a:solidFill>
              </a:rPr>
              <a:t>Abdelrahman</a:t>
            </a:r>
            <a:r>
              <a:rPr lang="en-US" sz="2200" dirty="0">
                <a:solidFill>
                  <a:schemeClr val="accent1"/>
                </a:solidFill>
              </a:rPr>
              <a:t> Ahmed Shaker 20-01531</a:t>
            </a:r>
            <a:br>
              <a:rPr lang="en-US" sz="2200" dirty="0">
                <a:solidFill>
                  <a:schemeClr val="accent1"/>
                </a:solidFill>
              </a:rPr>
            </a:br>
            <a:r>
              <a:rPr lang="en-US" sz="2200" dirty="0">
                <a:solidFill>
                  <a:schemeClr val="accent1"/>
                </a:solidFill>
              </a:rPr>
              <a:t>Karim Yasser </a:t>
            </a:r>
            <a:r>
              <a:rPr lang="en-US" sz="2200" dirty="0" err="1">
                <a:solidFill>
                  <a:schemeClr val="accent1"/>
                </a:solidFill>
              </a:rPr>
              <a:t>Gaber</a:t>
            </a:r>
            <a:r>
              <a:rPr lang="en-US" sz="2200" dirty="0">
                <a:solidFill>
                  <a:schemeClr val="accent1"/>
                </a:solidFill>
              </a:rPr>
              <a:t>             20-00062</a:t>
            </a:r>
            <a:br>
              <a:rPr lang="en-US" sz="2200" dirty="0">
                <a:solidFill>
                  <a:schemeClr val="accent1"/>
                </a:solidFill>
              </a:rPr>
            </a:br>
            <a:r>
              <a:rPr lang="en-US" sz="2200" dirty="0">
                <a:solidFill>
                  <a:schemeClr val="accent1"/>
                </a:solidFill>
              </a:rPr>
              <a:t>Mohamed </a:t>
            </a:r>
            <a:r>
              <a:rPr lang="en-US" sz="2200" dirty="0" err="1">
                <a:solidFill>
                  <a:schemeClr val="accent1"/>
                </a:solidFill>
              </a:rPr>
              <a:t>Ehab</a:t>
            </a:r>
            <a:r>
              <a:rPr lang="en-US" sz="2200" dirty="0">
                <a:solidFill>
                  <a:schemeClr val="accent1"/>
                </a:solidFill>
              </a:rPr>
              <a:t> </a:t>
            </a:r>
            <a:r>
              <a:rPr lang="en-US" sz="2200" dirty="0" err="1">
                <a:solidFill>
                  <a:schemeClr val="accent1"/>
                </a:solidFill>
              </a:rPr>
              <a:t>Sayed</a:t>
            </a:r>
            <a:r>
              <a:rPr lang="en-US" sz="2200" dirty="0">
                <a:solidFill>
                  <a:schemeClr val="accent1"/>
                </a:solidFill>
              </a:rPr>
              <a:t>          20-00286</a:t>
            </a:r>
            <a:br>
              <a:rPr lang="en-US" sz="2200" dirty="0">
                <a:solidFill>
                  <a:schemeClr val="accent1"/>
                </a:solidFill>
              </a:rPr>
            </a:br>
            <a:r>
              <a:rPr lang="en-US" sz="2200" dirty="0">
                <a:solidFill>
                  <a:schemeClr val="accent1"/>
                </a:solidFill>
              </a:rPr>
              <a:t>Youssef Ashraf </a:t>
            </a:r>
            <a:r>
              <a:rPr lang="en-US" sz="2200" dirty="0" err="1">
                <a:solidFill>
                  <a:schemeClr val="accent1"/>
                </a:solidFill>
              </a:rPr>
              <a:t>shawky</a:t>
            </a:r>
            <a:r>
              <a:rPr lang="ar-EG" sz="2200" dirty="0">
                <a:solidFill>
                  <a:schemeClr val="accent1"/>
                </a:solidFill>
              </a:rPr>
              <a:t>  </a:t>
            </a:r>
            <a:r>
              <a:rPr lang="en-US" sz="2200" dirty="0">
                <a:solidFill>
                  <a:schemeClr val="accent1"/>
                </a:solidFill>
              </a:rPr>
              <a:t>      20-00627</a:t>
            </a:r>
            <a:br>
              <a:rPr lang="en-US" sz="2200" dirty="0">
                <a:solidFill>
                  <a:schemeClr val="accent1"/>
                </a:solidFill>
              </a:rPr>
            </a:br>
            <a:r>
              <a:rPr lang="en-US" sz="2200" dirty="0">
                <a:solidFill>
                  <a:schemeClr val="accent1"/>
                </a:solidFill>
              </a:rPr>
              <a:t>Mohamed Ahmed </a:t>
            </a:r>
            <a:r>
              <a:rPr lang="en-US" sz="2200" dirty="0" err="1">
                <a:solidFill>
                  <a:schemeClr val="accent1"/>
                </a:solidFill>
              </a:rPr>
              <a:t>Farghaly</a:t>
            </a:r>
            <a:r>
              <a:rPr lang="en-US" sz="2200" dirty="0">
                <a:solidFill>
                  <a:schemeClr val="accent1"/>
                </a:solidFill>
              </a:rPr>
              <a:t> 19-01215</a:t>
            </a:r>
            <a:br>
              <a:rPr lang="en-US" sz="2200" dirty="0">
                <a:solidFill>
                  <a:schemeClr val="accent1"/>
                </a:solidFill>
              </a:rPr>
            </a:br>
            <a:r>
              <a:rPr lang="en-US" sz="2200" dirty="0">
                <a:solidFill>
                  <a:schemeClr val="accent1"/>
                </a:solidFill>
              </a:rPr>
              <a:t>Nada </a:t>
            </a:r>
            <a:r>
              <a:rPr lang="en-US" sz="2200" dirty="0" err="1">
                <a:solidFill>
                  <a:schemeClr val="accent1"/>
                </a:solidFill>
              </a:rPr>
              <a:t>Rafek</a:t>
            </a:r>
            <a:r>
              <a:rPr lang="en-US" sz="2200" dirty="0">
                <a:solidFill>
                  <a:schemeClr val="accent1"/>
                </a:solidFill>
              </a:rPr>
              <a:t> </a:t>
            </a:r>
            <a:r>
              <a:rPr lang="en-US" sz="2200" dirty="0" err="1">
                <a:solidFill>
                  <a:schemeClr val="accent1"/>
                </a:solidFill>
              </a:rPr>
              <a:t>Nabeh</a:t>
            </a:r>
            <a:r>
              <a:rPr lang="en-US" sz="2200" dirty="0">
                <a:solidFill>
                  <a:schemeClr val="accent1"/>
                </a:solidFill>
              </a:rPr>
              <a:t>               20-01539</a:t>
            </a:r>
            <a:br>
              <a:rPr lang="en-US" sz="2200" dirty="0">
                <a:solidFill>
                  <a:schemeClr val="accent1"/>
                </a:solidFill>
              </a:rPr>
            </a:br>
            <a:r>
              <a:rPr lang="en-US" sz="2200" dirty="0" err="1">
                <a:solidFill>
                  <a:schemeClr val="accent1"/>
                </a:solidFill>
              </a:rPr>
              <a:t>Merna</a:t>
            </a:r>
            <a:r>
              <a:rPr lang="en-US" sz="2200" dirty="0">
                <a:solidFill>
                  <a:schemeClr val="accent1"/>
                </a:solidFill>
              </a:rPr>
              <a:t> </a:t>
            </a:r>
            <a:r>
              <a:rPr lang="en-US" sz="2200" dirty="0" err="1">
                <a:solidFill>
                  <a:schemeClr val="accent1"/>
                </a:solidFill>
              </a:rPr>
              <a:t>Sayed</a:t>
            </a:r>
            <a:r>
              <a:rPr lang="en-US" sz="2200" dirty="0">
                <a:solidFill>
                  <a:schemeClr val="accent1"/>
                </a:solidFill>
              </a:rPr>
              <a:t> Hussein          20-00626</a:t>
            </a:r>
            <a:br>
              <a:rPr lang="en-US" sz="2200" dirty="0">
                <a:solidFill>
                  <a:schemeClr val="accent1"/>
                </a:solidFill>
              </a:rPr>
            </a:br>
            <a:endParaRPr sz="2200" dirty="0">
              <a:solidFill>
                <a:schemeClr val="accent1"/>
              </a:solidFill>
            </a:endParaRPr>
          </a:p>
        </p:txBody>
      </p:sp>
      <p:sp>
        <p:nvSpPr>
          <p:cNvPr id="84" name="Google Shape;84;p14"/>
          <p:cNvSpPr txBox="1">
            <a:spLocks noGrp="1"/>
          </p:cNvSpPr>
          <p:nvPr>
            <p:ph type="subTitle" idx="4294967295"/>
          </p:nvPr>
        </p:nvSpPr>
        <p:spPr>
          <a:xfrm>
            <a:off x="788327" y="3167837"/>
            <a:ext cx="7772400" cy="1504880"/>
          </a:xfrm>
          <a:prstGeom prst="rect">
            <a:avLst/>
          </a:prstGeom>
        </p:spPr>
        <p:txBody>
          <a:bodyPr spcFirstLastPara="1" wrap="square" lIns="91425" tIns="91425" rIns="91425" bIns="91425" anchor="t" anchorCtr="0">
            <a:noAutofit/>
          </a:bodyPr>
          <a:lstStyle/>
          <a:p>
            <a:pPr marL="0" lvl="0" indent="0" algn="ctr">
              <a:buNone/>
            </a:pPr>
            <a:r>
              <a:rPr lang="en-GB" sz="2200" b="1" dirty="0">
                <a:latin typeface="+mj-lt"/>
              </a:rPr>
              <a:t>Under the supervision of : 	</a:t>
            </a:r>
          </a:p>
          <a:p>
            <a:pPr marL="0" lvl="0" indent="0" algn="ctr">
              <a:buNone/>
            </a:pPr>
            <a:r>
              <a:rPr lang="en-US" sz="2200" dirty="0">
                <a:latin typeface="+mj-lt"/>
              </a:rPr>
              <a:t>Dr / </a:t>
            </a:r>
            <a:r>
              <a:rPr lang="en-US" sz="2200" dirty="0" err="1">
                <a:latin typeface="+mj-lt"/>
              </a:rPr>
              <a:t>Mayar</a:t>
            </a:r>
            <a:r>
              <a:rPr lang="en-US" sz="2200" dirty="0">
                <a:latin typeface="+mj-lt"/>
              </a:rPr>
              <a:t> Ali </a:t>
            </a:r>
            <a:br>
              <a:rPr lang="en-US" sz="2200" dirty="0">
                <a:latin typeface="+mj-lt"/>
              </a:rPr>
            </a:br>
            <a:r>
              <a:rPr lang="en-US" sz="2200" dirty="0">
                <a:latin typeface="+mj-lt"/>
              </a:rPr>
              <a:t>TA / </a:t>
            </a:r>
            <a:r>
              <a:rPr lang="en-US" sz="2200" dirty="0" err="1">
                <a:latin typeface="+mj-lt"/>
              </a:rPr>
              <a:t>Abdelrahman</a:t>
            </a:r>
            <a:r>
              <a:rPr lang="en-US" sz="2200" dirty="0">
                <a:latin typeface="+mj-lt"/>
              </a:rPr>
              <a:t> Sayed Younis .</a:t>
            </a:r>
            <a:endParaRPr sz="2200" b="1" dirty="0">
              <a:latin typeface="+mj-lt"/>
            </a:endParaRPr>
          </a:p>
        </p:txBody>
      </p:sp>
      <p:grpSp>
        <p:nvGrpSpPr>
          <p:cNvPr id="87" name="Google Shape;87;p14"/>
          <p:cNvGrpSpPr/>
          <p:nvPr/>
        </p:nvGrpSpPr>
        <p:grpSpPr>
          <a:xfrm>
            <a:off x="3961375" y="3286914"/>
            <a:ext cx="1288800" cy="63900"/>
            <a:chOff x="3927600" y="2539800"/>
            <a:chExt cx="1288800" cy="63900"/>
          </a:xfrm>
        </p:grpSpPr>
        <p:cxnSp>
          <p:nvCxnSpPr>
            <p:cNvPr id="88" name="Google Shape;88;p14"/>
            <p:cNvCxnSpPr/>
            <p:nvPr/>
          </p:nvCxnSpPr>
          <p:spPr>
            <a:xfrm>
              <a:off x="3927600" y="2571750"/>
              <a:ext cx="1288800" cy="0"/>
            </a:xfrm>
            <a:prstGeom prst="straightConnector1">
              <a:avLst/>
            </a:prstGeom>
            <a:noFill/>
            <a:ln w="9525" cap="flat" cmpd="sng">
              <a:solidFill>
                <a:srgbClr val="222222"/>
              </a:solidFill>
              <a:prstDash val="solid"/>
              <a:round/>
              <a:headEnd type="none" w="med" len="med"/>
              <a:tailEnd type="none" w="med" len="med"/>
            </a:ln>
          </p:spPr>
        </p:cxnSp>
        <p:sp>
          <p:nvSpPr>
            <p:cNvPr id="89" name="Google Shape;89;p14"/>
            <p:cNvSpPr/>
            <p:nvPr/>
          </p:nvSpPr>
          <p:spPr>
            <a:xfrm flipH="1">
              <a:off x="4538275" y="2539800"/>
              <a:ext cx="67500" cy="63900"/>
            </a:xfrm>
            <a:prstGeom prst="diamond">
              <a:avLst/>
            </a:prstGeom>
            <a:solidFill>
              <a:srgbClr val="222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14"/>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Proposed Approach</a:t>
            </a:r>
          </a:p>
        </p:txBody>
      </p:sp>
      <p:sp>
        <p:nvSpPr>
          <p:cNvPr id="75" name="Google Shape;75;p13"/>
          <p:cNvSpPr txBox="1"/>
          <p:nvPr/>
        </p:nvSpPr>
        <p:spPr>
          <a:xfrm>
            <a:off x="199380" y="1131590"/>
            <a:ext cx="8683362" cy="3776460"/>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Arial" pitchFamily="34" charset="0"/>
              <a:buChar char="•"/>
            </a:pPr>
            <a:r>
              <a:rPr lang="en-US" sz="1800" dirty="0">
                <a:solidFill>
                  <a:srgbClr val="222222"/>
                </a:solidFill>
                <a:latin typeface="+mn-lt"/>
                <a:ea typeface="Raleway"/>
                <a:cs typeface="Raleway"/>
                <a:sym typeface="Raleway"/>
              </a:rPr>
              <a:t>To enhance the efficacy of the email spam filter, a comprehensive approach is proposed, encompassing the following key elements:</a:t>
            </a:r>
          </a:p>
          <a:p>
            <a:pPr lvl="0">
              <a:spcBef>
                <a:spcPts val="600"/>
              </a:spcBef>
            </a:pPr>
            <a:endParaRPr lang="en-US" sz="1800" dirty="0">
              <a:solidFill>
                <a:srgbClr val="222222"/>
              </a:solidFill>
              <a:latin typeface="+mn-lt"/>
              <a:ea typeface="Raleway"/>
              <a:cs typeface="Raleway"/>
              <a:sym typeface="Raleway"/>
            </a:endParaRPr>
          </a:p>
          <a:p>
            <a:pPr marL="342900" lvl="0" indent="-342900">
              <a:spcBef>
                <a:spcPts val="600"/>
              </a:spcBef>
              <a:buFont typeface="+mj-lt"/>
              <a:buAutoNum type="arabicPeriod"/>
            </a:pPr>
            <a:r>
              <a:rPr lang="en-US" sz="1800" dirty="0">
                <a:solidFill>
                  <a:srgbClr val="222222"/>
                </a:solidFill>
                <a:latin typeface="+mn-lt"/>
                <a:ea typeface="Raleway"/>
                <a:cs typeface="Raleway"/>
                <a:sym typeface="Raleway"/>
              </a:rPr>
              <a:t>Deep Learning Architecture: Implement a deep learning framework to analyze email content, attachments, and sender behavior, enabling the filter to recognize intricate patterns and variations associated with spam.</a:t>
            </a:r>
          </a:p>
          <a:p>
            <a:pPr marL="342900" lvl="0" indent="-342900">
              <a:spcBef>
                <a:spcPts val="600"/>
              </a:spcBef>
              <a:buFont typeface="+mj-lt"/>
              <a:buAutoNum type="arabicPeriod"/>
            </a:pPr>
            <a:r>
              <a:rPr lang="en-US" sz="1800" dirty="0">
                <a:solidFill>
                  <a:srgbClr val="222222"/>
                </a:solidFill>
                <a:latin typeface="+mn-lt"/>
                <a:ea typeface="Raleway"/>
                <a:cs typeface="Raleway"/>
                <a:sym typeface="Raleway"/>
              </a:rPr>
              <a:t>Real-time Threat Intelligence Integration: Integrate a real-time threat intelligence feed to stay abreast of the latest spamming techniques, ensuring the filter is equipped to swiftly identify and counter emerging threats.</a:t>
            </a:r>
          </a:p>
          <a:p>
            <a:pPr marL="342900" lvl="0" indent="-342900">
              <a:spcBef>
                <a:spcPts val="600"/>
              </a:spcBef>
              <a:buFont typeface="+mj-lt"/>
              <a:buAutoNum type="arabicPeriod"/>
            </a:pPr>
            <a:r>
              <a:rPr lang="en-US" sz="1800" dirty="0">
                <a:solidFill>
                  <a:srgbClr val="222222"/>
                </a:solidFill>
                <a:latin typeface="+mn-lt"/>
                <a:ea typeface="Raleway"/>
                <a:cs typeface="Raleway"/>
                <a:sym typeface="Raleway"/>
              </a:rPr>
              <a:t>User Behavior Analysis: Incorporate user behavior analysis to understand individual communication patterns, distinguishing between legitimate user interactions and potential spam activities, thus reducing false positives.</a:t>
            </a:r>
          </a:p>
          <a:p>
            <a:pPr marL="342900" lvl="0" indent="-342900">
              <a:spcBef>
                <a:spcPts val="600"/>
              </a:spcBef>
              <a:buFont typeface="+mj-lt"/>
              <a:buAutoNum type="arabicPeriod"/>
            </a:pPr>
            <a:endParaRPr lang="en-US" sz="1800" dirty="0">
              <a:solidFill>
                <a:srgbClr val="222222"/>
              </a:solidFill>
              <a:latin typeface="+mn-lt"/>
              <a:ea typeface="Raleway"/>
              <a:cs typeface="Raleway"/>
              <a:sym typeface="Raleway"/>
            </a:endParaRP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20</a:t>
            </a:fld>
            <a:endParaRPr>
              <a:latin typeface="+mn-lt"/>
            </a:endParaRPr>
          </a:p>
        </p:txBody>
      </p:sp>
    </p:spTree>
    <p:extLst>
      <p:ext uri="{BB962C8B-B14F-4D97-AF65-F5344CB8AC3E}">
        <p14:creationId xmlns:p14="http://schemas.microsoft.com/office/powerpoint/2010/main" val="21139141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Methodology (1)</a:t>
            </a:r>
          </a:p>
        </p:txBody>
      </p:sp>
      <p:sp>
        <p:nvSpPr>
          <p:cNvPr id="75" name="Google Shape;75;p13"/>
          <p:cNvSpPr txBox="1"/>
          <p:nvPr/>
        </p:nvSpPr>
        <p:spPr>
          <a:xfrm>
            <a:off x="275008" y="1182532"/>
            <a:ext cx="8607735" cy="3643850"/>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Arial" panose="020B0604020202020204" pitchFamily="34" charset="0"/>
              <a:buChar char="•"/>
            </a:pPr>
            <a:r>
              <a:rPr lang="en-US" sz="1800" dirty="0">
                <a:solidFill>
                  <a:srgbClr val="222222"/>
                </a:solidFill>
                <a:latin typeface="+mn-lt"/>
                <a:ea typeface="Raleway"/>
                <a:cs typeface="Raleway"/>
                <a:sym typeface="Raleway"/>
              </a:rPr>
              <a:t>he development and implementation of an effective email spam filter involve a systematic methodology:</a:t>
            </a:r>
          </a:p>
          <a:p>
            <a:pPr marL="342900" lvl="0" indent="-342900">
              <a:spcBef>
                <a:spcPts val="600"/>
              </a:spcBef>
              <a:buFont typeface="+mj-lt"/>
              <a:buAutoNum type="arabicPeriod"/>
            </a:pPr>
            <a:r>
              <a:rPr lang="en-US" sz="1800" dirty="0">
                <a:solidFill>
                  <a:srgbClr val="222222"/>
                </a:solidFill>
                <a:latin typeface="+mn-lt"/>
                <a:ea typeface="Raleway"/>
                <a:cs typeface="Raleway"/>
                <a:sym typeface="Raleway"/>
              </a:rPr>
              <a:t>Data Collection:</a:t>
            </a:r>
          </a:p>
          <a:p>
            <a:pPr marL="342900" lvl="0" indent="-342900">
              <a:spcBef>
                <a:spcPts val="600"/>
              </a:spcBef>
              <a:buFont typeface="Arial" panose="020B0604020202020204" pitchFamily="34" charset="0"/>
              <a:buChar char="•"/>
            </a:pPr>
            <a:r>
              <a:rPr lang="en-US" sz="1800" dirty="0">
                <a:solidFill>
                  <a:srgbClr val="222222"/>
                </a:solidFill>
                <a:latin typeface="+mn-lt"/>
                <a:ea typeface="Raleway"/>
                <a:cs typeface="Raleway"/>
                <a:sym typeface="Raleway"/>
              </a:rPr>
              <a:t>Gather a diverse and comprehensive dataset containing both legitimate and spam emails.</a:t>
            </a:r>
          </a:p>
          <a:p>
            <a:pPr marL="342900" lvl="0" indent="-342900">
              <a:spcBef>
                <a:spcPts val="600"/>
              </a:spcBef>
              <a:buFont typeface="Arial" panose="020B0604020202020204" pitchFamily="34" charset="0"/>
              <a:buChar char="•"/>
            </a:pPr>
            <a:r>
              <a:rPr lang="en-US" sz="1800" dirty="0">
                <a:solidFill>
                  <a:srgbClr val="222222"/>
                </a:solidFill>
                <a:latin typeface="+mn-lt"/>
                <a:ea typeface="Raleway"/>
                <a:cs typeface="Raleway"/>
                <a:sym typeface="Raleway"/>
              </a:rPr>
              <a:t>Include various forms of spam, such as phishing, advertisements, and malicious attachments.</a:t>
            </a:r>
          </a:p>
          <a:p>
            <a:pPr marL="342900" lvl="0" indent="-342900">
              <a:spcBef>
                <a:spcPts val="600"/>
              </a:spcBef>
              <a:buFont typeface="+mj-lt"/>
              <a:buAutoNum type="arabicPeriod"/>
            </a:pPr>
            <a:endParaRPr lang="en-US" sz="1800" dirty="0">
              <a:solidFill>
                <a:srgbClr val="222222"/>
              </a:solidFill>
              <a:latin typeface="+mn-lt"/>
              <a:ea typeface="Raleway"/>
              <a:cs typeface="Raleway"/>
              <a:sym typeface="Raleway"/>
            </a:endParaRP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21</a:t>
            </a:fld>
            <a:endParaRPr>
              <a:latin typeface="+mn-lt"/>
            </a:endParaRPr>
          </a:p>
        </p:txBody>
      </p:sp>
    </p:spTree>
    <p:extLst>
      <p:ext uri="{BB962C8B-B14F-4D97-AF65-F5344CB8AC3E}">
        <p14:creationId xmlns:p14="http://schemas.microsoft.com/office/powerpoint/2010/main" val="695570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Methodology (2)</a:t>
            </a:r>
          </a:p>
        </p:txBody>
      </p:sp>
      <p:sp>
        <p:nvSpPr>
          <p:cNvPr id="75" name="Google Shape;75;p13"/>
          <p:cNvSpPr txBox="1"/>
          <p:nvPr/>
        </p:nvSpPr>
        <p:spPr>
          <a:xfrm>
            <a:off x="165005" y="1182532"/>
            <a:ext cx="8367435" cy="3621466"/>
          </a:xfrm>
          <a:prstGeom prst="rect">
            <a:avLst/>
          </a:prstGeom>
          <a:noFill/>
          <a:ln>
            <a:noFill/>
          </a:ln>
        </p:spPr>
        <p:txBody>
          <a:bodyPr spcFirstLastPara="1" wrap="square" lIns="91425" tIns="91425" rIns="91425" bIns="91425" anchor="t" anchorCtr="0">
            <a:noAutofit/>
          </a:bodyPr>
          <a:lstStyle/>
          <a:p>
            <a:pPr lvl="0">
              <a:spcBef>
                <a:spcPts val="600"/>
              </a:spcBef>
            </a:pPr>
            <a:r>
              <a:rPr lang="en-US" sz="1800" dirty="0">
                <a:solidFill>
                  <a:srgbClr val="222222"/>
                </a:solidFill>
                <a:latin typeface="+mn-lt"/>
                <a:ea typeface="Raleway"/>
                <a:cs typeface="Raleway"/>
                <a:sym typeface="Raleway"/>
              </a:rPr>
              <a:t>2 - Feature Extraction:</a:t>
            </a:r>
          </a:p>
          <a:p>
            <a:pPr lvl="0">
              <a:spcBef>
                <a:spcPts val="600"/>
              </a:spcBef>
            </a:pPr>
            <a:r>
              <a:rPr lang="en-US" sz="1800" dirty="0">
                <a:solidFill>
                  <a:srgbClr val="222222"/>
                </a:solidFill>
                <a:latin typeface="+mn-lt"/>
                <a:ea typeface="Raleway"/>
                <a:cs typeface="Raleway"/>
                <a:sym typeface="Raleway"/>
              </a:rPr>
              <a:t>Identify relevant features, including sender information, email content, attachments, and embedded URLs.</a:t>
            </a:r>
          </a:p>
          <a:p>
            <a:pPr lvl="0">
              <a:spcBef>
                <a:spcPts val="600"/>
              </a:spcBef>
            </a:pPr>
            <a:r>
              <a:rPr lang="en-US" sz="1800" dirty="0">
                <a:solidFill>
                  <a:srgbClr val="222222"/>
                </a:solidFill>
                <a:latin typeface="+mn-lt"/>
                <a:ea typeface="Raleway"/>
                <a:cs typeface="Raleway"/>
                <a:sym typeface="Raleway"/>
              </a:rPr>
              <a:t>Extract metadata and linguistic patterns that distinguish between spam and legitimate emails.</a:t>
            </a:r>
          </a:p>
          <a:p>
            <a:pPr lvl="0">
              <a:spcBef>
                <a:spcPts val="600"/>
              </a:spcBef>
            </a:pPr>
            <a:r>
              <a:rPr lang="en-US" sz="1800" dirty="0">
                <a:solidFill>
                  <a:srgbClr val="222222"/>
                </a:solidFill>
                <a:latin typeface="+mn-lt"/>
                <a:ea typeface="Raleway"/>
                <a:cs typeface="Raleway"/>
                <a:sym typeface="Raleway"/>
              </a:rPr>
              <a:t>3 - Preprocessing:</a:t>
            </a:r>
          </a:p>
          <a:p>
            <a:pPr lvl="0">
              <a:spcBef>
                <a:spcPts val="600"/>
              </a:spcBef>
            </a:pPr>
            <a:r>
              <a:rPr lang="en-US" sz="1800" dirty="0">
                <a:solidFill>
                  <a:srgbClr val="222222"/>
                </a:solidFill>
                <a:latin typeface="+mn-lt"/>
                <a:ea typeface="Raleway"/>
                <a:cs typeface="Raleway"/>
                <a:sym typeface="Raleway"/>
              </a:rPr>
              <a:t>Cleanse and preprocess the data by removing irrelevant information, handling missing values, and standardizing formats.</a:t>
            </a:r>
          </a:p>
          <a:p>
            <a:pPr lvl="0">
              <a:spcBef>
                <a:spcPts val="600"/>
              </a:spcBef>
            </a:pPr>
            <a:r>
              <a:rPr lang="en-US" sz="1800" dirty="0">
                <a:solidFill>
                  <a:srgbClr val="222222"/>
                </a:solidFill>
                <a:latin typeface="+mn-lt"/>
                <a:ea typeface="Raleway"/>
                <a:cs typeface="Raleway"/>
                <a:sym typeface="Raleway"/>
              </a:rPr>
              <a:t>Apply techniques such as tokenization, stemming, and lemmatization to extract meaningful information from text.</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22</a:t>
            </a:fld>
            <a:endParaRPr>
              <a:latin typeface="+mn-lt"/>
            </a:endParaRPr>
          </a:p>
        </p:txBody>
      </p:sp>
    </p:spTree>
    <p:extLst>
      <p:ext uri="{BB962C8B-B14F-4D97-AF65-F5344CB8AC3E}">
        <p14:creationId xmlns:p14="http://schemas.microsoft.com/office/powerpoint/2010/main" val="20661466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Methodology (3)</a:t>
            </a:r>
          </a:p>
        </p:txBody>
      </p:sp>
      <p:sp>
        <p:nvSpPr>
          <p:cNvPr id="75" name="Google Shape;75;p13"/>
          <p:cNvSpPr txBox="1"/>
          <p:nvPr/>
        </p:nvSpPr>
        <p:spPr>
          <a:xfrm>
            <a:off x="144379" y="1278862"/>
            <a:ext cx="8800241" cy="3430642"/>
          </a:xfrm>
          <a:prstGeom prst="rect">
            <a:avLst/>
          </a:prstGeom>
          <a:noFill/>
          <a:ln>
            <a:noFill/>
          </a:ln>
        </p:spPr>
        <p:txBody>
          <a:bodyPr spcFirstLastPara="1" wrap="square" lIns="91425" tIns="91425" rIns="91425" bIns="91425" anchor="t" anchorCtr="0">
            <a:noAutofit/>
          </a:bodyPr>
          <a:lstStyle/>
          <a:p>
            <a:pPr lvl="0">
              <a:spcBef>
                <a:spcPts val="600"/>
              </a:spcBef>
            </a:pPr>
            <a:r>
              <a:rPr lang="en-US" sz="1800" b="1" dirty="0">
                <a:solidFill>
                  <a:srgbClr val="222222"/>
                </a:solidFill>
                <a:latin typeface="+mn-lt"/>
                <a:ea typeface="Raleway"/>
                <a:cs typeface="Raleway"/>
                <a:sym typeface="Raleway"/>
              </a:rPr>
              <a:t>4 - Model Selection:</a:t>
            </a:r>
          </a:p>
          <a:p>
            <a:pPr lvl="0">
              <a:spcBef>
                <a:spcPts val="600"/>
              </a:spcBef>
            </a:pPr>
            <a:r>
              <a:rPr lang="en-US" sz="1800" b="1" dirty="0">
                <a:solidFill>
                  <a:srgbClr val="222222"/>
                </a:solidFill>
                <a:latin typeface="+mn-lt"/>
                <a:ea typeface="Raleway"/>
                <a:cs typeface="Raleway"/>
                <a:sym typeface="Raleway"/>
              </a:rPr>
              <a:t>Choose a suitable machine learning or deep learning model based on the nature of the problem.</a:t>
            </a:r>
          </a:p>
          <a:p>
            <a:pPr lvl="0">
              <a:spcBef>
                <a:spcPts val="600"/>
              </a:spcBef>
            </a:pPr>
            <a:r>
              <a:rPr lang="en-US" sz="1800" b="1" dirty="0">
                <a:solidFill>
                  <a:srgbClr val="222222"/>
                </a:solidFill>
                <a:latin typeface="+mn-lt"/>
                <a:ea typeface="Raleway"/>
                <a:cs typeface="Raleway"/>
                <a:sym typeface="Raleway"/>
              </a:rPr>
              <a:t>Consider algorithms such as Naive Bayes, or neural networks for their ability to discern complex patterns.</a:t>
            </a:r>
          </a:p>
          <a:p>
            <a:pPr lvl="0">
              <a:spcBef>
                <a:spcPts val="600"/>
              </a:spcBef>
            </a:pPr>
            <a:r>
              <a:rPr lang="en-US" sz="1800" b="1" dirty="0">
                <a:solidFill>
                  <a:srgbClr val="222222"/>
                </a:solidFill>
                <a:latin typeface="+mn-lt"/>
                <a:ea typeface="Raleway"/>
                <a:cs typeface="Raleway"/>
                <a:sym typeface="Raleway"/>
              </a:rPr>
              <a:t>5 - Training:</a:t>
            </a:r>
          </a:p>
          <a:p>
            <a:pPr lvl="0">
              <a:spcBef>
                <a:spcPts val="600"/>
              </a:spcBef>
            </a:pPr>
            <a:r>
              <a:rPr lang="en-US" sz="1800" b="1" dirty="0">
                <a:solidFill>
                  <a:srgbClr val="222222"/>
                </a:solidFill>
                <a:latin typeface="+mn-lt"/>
                <a:ea typeface="Raleway"/>
                <a:cs typeface="Raleway"/>
                <a:sym typeface="Raleway"/>
              </a:rPr>
              <a:t>Split the dataset into training and validation sets.</a:t>
            </a:r>
          </a:p>
          <a:p>
            <a:pPr lvl="0">
              <a:spcBef>
                <a:spcPts val="600"/>
              </a:spcBef>
            </a:pPr>
            <a:r>
              <a:rPr lang="en-US" sz="1800" b="1" dirty="0">
                <a:solidFill>
                  <a:srgbClr val="222222"/>
                </a:solidFill>
                <a:latin typeface="+mn-lt"/>
                <a:ea typeface="Raleway"/>
                <a:cs typeface="Raleway"/>
                <a:sym typeface="Raleway"/>
              </a:rPr>
              <a:t>Train the chosen model using the training set, adjusting parameters and features to optimize performance.</a:t>
            </a:r>
          </a:p>
          <a:p>
            <a:pPr lvl="0">
              <a:spcBef>
                <a:spcPts val="600"/>
              </a:spcBef>
            </a:pPr>
            <a:endParaRPr lang="en-US" sz="1800" b="1" dirty="0">
              <a:solidFill>
                <a:srgbClr val="222222"/>
              </a:solidFill>
              <a:latin typeface="+mn-lt"/>
              <a:ea typeface="Raleway"/>
              <a:cs typeface="Raleway"/>
              <a:sym typeface="Raleway"/>
            </a:endParaRP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23</a:t>
            </a:fld>
            <a:endParaRPr>
              <a:latin typeface="+mn-lt"/>
            </a:endParaRPr>
          </a:p>
        </p:txBody>
      </p:sp>
    </p:spTree>
    <p:extLst>
      <p:ext uri="{BB962C8B-B14F-4D97-AF65-F5344CB8AC3E}">
        <p14:creationId xmlns:p14="http://schemas.microsoft.com/office/powerpoint/2010/main" val="8975251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44379" y="1196283"/>
            <a:ext cx="8862117" cy="3729380"/>
          </a:xfrm>
        </p:spPr>
        <p:txBody>
          <a:bodyPr/>
          <a:lstStyle/>
          <a:p>
            <a:pPr lvl="0">
              <a:buFont typeface="Wingdings" panose="05000000000000000000" pitchFamily="2" charset="2"/>
              <a:buChar char="Ø"/>
            </a:pPr>
            <a:r>
              <a:rPr lang="en-US" b="1" dirty="0">
                <a:solidFill>
                  <a:srgbClr val="222222"/>
                </a:solidFill>
              </a:rPr>
              <a:t>4 - Model Selection:</a:t>
            </a:r>
          </a:p>
          <a:p>
            <a:pPr lvl="0">
              <a:buFont typeface="Wingdings" panose="05000000000000000000" pitchFamily="2" charset="2"/>
              <a:buChar char="Ø"/>
            </a:pPr>
            <a:r>
              <a:rPr lang="en-US" dirty="0">
                <a:solidFill>
                  <a:srgbClr val="222222"/>
                </a:solidFill>
              </a:rPr>
              <a:t>A suitable machine learning and deep learning models were chosen based on the nature of the problem.</a:t>
            </a:r>
          </a:p>
          <a:p>
            <a:pPr marL="400050" lvl="0" indent="-400050">
              <a:buFont typeface="+mj-lt"/>
              <a:buAutoNum type="romanUcPeriod"/>
            </a:pPr>
            <a:r>
              <a:rPr lang="en-US" dirty="0">
                <a:solidFill>
                  <a:srgbClr val="222222"/>
                </a:solidFill>
              </a:rPr>
              <a:t>Naive Bayes, </a:t>
            </a:r>
          </a:p>
          <a:p>
            <a:pPr marL="400050" lvl="0" indent="-400050">
              <a:buFont typeface="+mj-lt"/>
              <a:buAutoNum type="romanUcPeriod"/>
            </a:pPr>
            <a:r>
              <a:rPr lang="en-US" dirty="0">
                <a:solidFill>
                  <a:srgbClr val="222222"/>
                </a:solidFill>
              </a:rPr>
              <a:t>Support vector machine (SVM)</a:t>
            </a:r>
          </a:p>
          <a:p>
            <a:pPr marL="400050" lvl="0" indent="-400050">
              <a:buFont typeface="+mj-lt"/>
              <a:buAutoNum type="romanUcPeriod"/>
            </a:pPr>
            <a:r>
              <a:rPr lang="en-US" dirty="0">
                <a:solidFill>
                  <a:srgbClr val="222222"/>
                </a:solidFill>
              </a:rPr>
              <a:t>Random Forrest (RF). </a:t>
            </a:r>
          </a:p>
          <a:p>
            <a:pPr marL="400050" lvl="0" indent="-400050">
              <a:buFont typeface="+mj-lt"/>
              <a:buAutoNum type="romanUcPeriod"/>
            </a:pPr>
            <a:r>
              <a:rPr lang="en-US" dirty="0">
                <a:solidFill>
                  <a:srgbClr val="222222"/>
                </a:solidFill>
              </a:rPr>
              <a:t>Convolutional neural networks (CNN)</a:t>
            </a:r>
          </a:p>
          <a:p>
            <a:pPr marL="400050" lvl="0" indent="-400050">
              <a:buFont typeface="+mj-lt"/>
              <a:buAutoNum type="romanUcPeriod"/>
            </a:pPr>
            <a:r>
              <a:rPr lang="en-US" dirty="0">
                <a:solidFill>
                  <a:srgbClr val="222222"/>
                </a:solidFill>
              </a:rPr>
              <a:t>Long Short-Term Memory (LSTM)</a:t>
            </a:r>
          </a:p>
          <a:p>
            <a:pPr marL="400050" lvl="0" indent="-400050">
              <a:buFont typeface="+mj-lt"/>
              <a:buAutoNum type="romanUcPeriod"/>
            </a:pPr>
            <a:r>
              <a:rPr lang="en-US" dirty="0">
                <a:solidFill>
                  <a:srgbClr val="222222"/>
                </a:solidFill>
              </a:rPr>
              <a:t>Gated Recurrent Unit (GRU)</a:t>
            </a:r>
          </a:p>
          <a:p>
            <a:pPr marL="101600" indent="0">
              <a:buNone/>
            </a:pPr>
            <a:endParaRPr lang="ar-EG" dirty="0"/>
          </a:p>
        </p:txBody>
      </p:sp>
      <p:sp>
        <p:nvSpPr>
          <p:cNvPr id="4" name="Title 3"/>
          <p:cNvSpPr>
            <a:spLocks noGrp="1"/>
          </p:cNvSpPr>
          <p:nvPr>
            <p:ph type="title"/>
          </p:nvPr>
        </p:nvSpPr>
        <p:spPr>
          <a:xfrm>
            <a:off x="1810200" y="557512"/>
            <a:ext cx="5523600" cy="542517"/>
          </a:xfrm>
        </p:spPr>
        <p:txBody>
          <a:bodyPr/>
          <a:lstStyle/>
          <a:p>
            <a:pPr lvl="0"/>
            <a:r>
              <a:rPr lang="en-US" sz="2400" dirty="0"/>
              <a:t>Methodology (4)</a:t>
            </a:r>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21280933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13131" y="1230659"/>
            <a:ext cx="8800239" cy="3695004"/>
          </a:xfrm>
        </p:spPr>
        <p:txBody>
          <a:bodyPr/>
          <a:lstStyle/>
          <a:p>
            <a:pPr marL="0" lvl="0" indent="0">
              <a:buClr>
                <a:srgbClr val="000000"/>
              </a:buClr>
              <a:buSzTx/>
              <a:buNone/>
            </a:pPr>
            <a:r>
              <a:rPr lang="en-US" sz="1800" dirty="0">
                <a:solidFill>
                  <a:srgbClr val="222222"/>
                </a:solidFill>
                <a:latin typeface="Arial"/>
              </a:rPr>
              <a:t>5 - </a:t>
            </a:r>
            <a:r>
              <a:rPr lang="en-US" sz="1800" b="1" dirty="0">
                <a:solidFill>
                  <a:srgbClr val="222222"/>
                </a:solidFill>
                <a:latin typeface="Arial"/>
              </a:rPr>
              <a:t>Training</a:t>
            </a:r>
            <a:r>
              <a:rPr lang="en-US" sz="1800" dirty="0">
                <a:solidFill>
                  <a:srgbClr val="222222"/>
                </a:solidFill>
                <a:latin typeface="Arial"/>
              </a:rPr>
              <a:t>:</a:t>
            </a:r>
          </a:p>
          <a:p>
            <a:pPr marL="285750" lvl="0" indent="-285750">
              <a:buClr>
                <a:srgbClr val="000000"/>
              </a:buClr>
              <a:buSzTx/>
              <a:buFontTx/>
              <a:buChar char="-"/>
            </a:pPr>
            <a:r>
              <a:rPr lang="en-US" sz="1800" dirty="0">
                <a:solidFill>
                  <a:srgbClr val="222222"/>
                </a:solidFill>
                <a:latin typeface="Arial"/>
              </a:rPr>
              <a:t>Splitting the dataset into training and testing sets.</a:t>
            </a:r>
          </a:p>
          <a:p>
            <a:pPr marL="0" lvl="0" indent="0">
              <a:buClr>
                <a:srgbClr val="000000"/>
              </a:buClr>
              <a:buSzTx/>
              <a:buNone/>
            </a:pPr>
            <a:r>
              <a:rPr lang="en-US" sz="1800" dirty="0">
                <a:solidFill>
                  <a:srgbClr val="222222"/>
                </a:solidFill>
                <a:latin typeface="Arial"/>
              </a:rPr>
              <a:t>	I. 80% of the dataset for training.</a:t>
            </a:r>
          </a:p>
          <a:p>
            <a:pPr marL="0" lvl="0" indent="0">
              <a:buClr>
                <a:srgbClr val="000000"/>
              </a:buClr>
              <a:buSzTx/>
              <a:buNone/>
            </a:pPr>
            <a:r>
              <a:rPr lang="en-US" sz="1800" dirty="0">
                <a:solidFill>
                  <a:srgbClr val="222222"/>
                </a:solidFill>
                <a:latin typeface="Arial"/>
              </a:rPr>
              <a:t>	ii. 20% of the dataset for testing.</a:t>
            </a:r>
          </a:p>
          <a:p>
            <a:pPr marL="0" lvl="0" indent="0">
              <a:buClr>
                <a:srgbClr val="000000"/>
              </a:buClr>
              <a:buSzTx/>
              <a:buNone/>
            </a:pPr>
            <a:endParaRPr lang="en-US" sz="1800" dirty="0">
              <a:solidFill>
                <a:srgbClr val="222222"/>
              </a:solidFill>
              <a:latin typeface="Arial"/>
            </a:endParaRPr>
          </a:p>
          <a:p>
            <a:pPr marL="0" lvl="0" indent="0">
              <a:buClr>
                <a:srgbClr val="000000"/>
              </a:buClr>
              <a:buSzTx/>
              <a:buNone/>
            </a:pPr>
            <a:r>
              <a:rPr lang="en-US" sz="1800" dirty="0">
                <a:solidFill>
                  <a:srgbClr val="222222"/>
                </a:solidFill>
                <a:latin typeface="Arial"/>
              </a:rPr>
              <a:t>Train the chosen model using the training set, adjusting parameters and features to </a:t>
            </a:r>
          </a:p>
          <a:p>
            <a:pPr marL="101600" indent="0">
              <a:buNone/>
            </a:pPr>
            <a:endParaRPr lang="ar-EG" dirty="0"/>
          </a:p>
        </p:txBody>
      </p:sp>
      <p:sp>
        <p:nvSpPr>
          <p:cNvPr id="4" name="Title 3"/>
          <p:cNvSpPr>
            <a:spLocks noGrp="1"/>
          </p:cNvSpPr>
          <p:nvPr>
            <p:ph type="title"/>
          </p:nvPr>
        </p:nvSpPr>
        <p:spPr/>
        <p:txBody>
          <a:bodyPr/>
          <a:lstStyle/>
          <a:p>
            <a:r>
              <a:rPr lang="en-US" sz="2400" dirty="0">
                <a:solidFill>
                  <a:srgbClr val="FFFFFF"/>
                </a:solidFill>
                <a:latin typeface="+mn-lt"/>
                <a:cs typeface="+mn-cs"/>
              </a:rPr>
              <a:t>Methodology (5)</a:t>
            </a:r>
            <a:endParaRPr lang="ar-EG" dirty="0">
              <a:latin typeface="+mn-lt"/>
              <a:cs typeface="+mn-cs"/>
            </a:endParaRPr>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25</a:t>
            </a:fld>
            <a:endParaRPr lang="en"/>
          </a:p>
        </p:txBody>
      </p:sp>
    </p:spTree>
    <p:extLst>
      <p:ext uri="{BB962C8B-B14F-4D97-AF65-F5344CB8AC3E}">
        <p14:creationId xmlns:p14="http://schemas.microsoft.com/office/powerpoint/2010/main" val="30600702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65005" y="1196284"/>
            <a:ext cx="8862117" cy="3729380"/>
          </a:xfrm>
        </p:spPr>
        <p:txBody>
          <a:bodyPr/>
          <a:lstStyle/>
          <a:p>
            <a:pPr marL="342900" lvl="0" indent="-342900">
              <a:buClr>
                <a:srgbClr val="000000"/>
              </a:buClr>
              <a:buSzTx/>
              <a:buFont typeface="Wingdings" panose="05000000000000000000" pitchFamily="2" charset="2"/>
              <a:buChar char="Ø"/>
            </a:pPr>
            <a:r>
              <a:rPr lang="en-US" b="1" dirty="0">
                <a:solidFill>
                  <a:srgbClr val="222222"/>
                </a:solidFill>
                <a:latin typeface="Arial"/>
              </a:rPr>
              <a:t>Convolutional neural network ( CNN )</a:t>
            </a:r>
          </a:p>
          <a:p>
            <a:pPr marL="0" lvl="0" indent="0">
              <a:buClr>
                <a:srgbClr val="000000"/>
              </a:buClr>
              <a:buSzTx/>
              <a:buNone/>
            </a:pPr>
            <a:endParaRPr lang="en-US" sz="1800" b="1" dirty="0">
              <a:solidFill>
                <a:srgbClr val="000000"/>
              </a:solidFill>
              <a:latin typeface="Arial"/>
            </a:endParaRPr>
          </a:p>
          <a:p>
            <a:pPr marL="0" lvl="0" indent="0">
              <a:buClr>
                <a:srgbClr val="000000"/>
              </a:buClr>
              <a:buSzTx/>
              <a:buNone/>
            </a:pPr>
            <a:endParaRPr lang="en-US" sz="1800" b="1" dirty="0">
              <a:solidFill>
                <a:srgbClr val="000000"/>
              </a:solidFill>
              <a:latin typeface="Arial"/>
            </a:endParaRPr>
          </a:p>
          <a:p>
            <a:pPr marL="0" lvl="0" indent="0">
              <a:buClr>
                <a:srgbClr val="000000"/>
              </a:buClr>
              <a:buSzTx/>
              <a:buNone/>
            </a:pPr>
            <a:endParaRPr lang="en-US" sz="1800" b="1" dirty="0">
              <a:solidFill>
                <a:srgbClr val="000000"/>
              </a:solidFill>
              <a:latin typeface="Arial"/>
            </a:endParaRPr>
          </a:p>
          <a:p>
            <a:pPr marL="0" lvl="0" indent="0">
              <a:buClr>
                <a:srgbClr val="000000"/>
              </a:buClr>
              <a:buSzTx/>
              <a:buNone/>
            </a:pPr>
            <a:endParaRPr lang="en-US" sz="1800" b="1" dirty="0">
              <a:solidFill>
                <a:srgbClr val="000000"/>
              </a:solidFill>
              <a:latin typeface="Arial"/>
            </a:endParaRPr>
          </a:p>
          <a:p>
            <a:pPr marL="0" lvl="0" indent="0">
              <a:buClr>
                <a:srgbClr val="000000"/>
              </a:buClr>
              <a:buSzTx/>
              <a:buNone/>
            </a:pPr>
            <a:endParaRPr lang="en-US" sz="1800" b="1" dirty="0">
              <a:solidFill>
                <a:srgbClr val="000000"/>
              </a:solidFill>
              <a:latin typeface="Arial"/>
            </a:endParaRPr>
          </a:p>
          <a:p>
            <a:pPr marL="0" lvl="0" indent="0">
              <a:buClr>
                <a:srgbClr val="000000"/>
              </a:buClr>
              <a:buSzTx/>
              <a:buNone/>
            </a:pPr>
            <a:endParaRPr lang="en-US" sz="1800" b="1" dirty="0">
              <a:solidFill>
                <a:srgbClr val="000000"/>
              </a:solidFill>
              <a:latin typeface="Arial"/>
            </a:endParaRPr>
          </a:p>
          <a:p>
            <a:pPr marL="0" lvl="0" indent="0">
              <a:buClr>
                <a:srgbClr val="000000"/>
              </a:buClr>
              <a:buSzTx/>
              <a:buNone/>
            </a:pPr>
            <a:r>
              <a:rPr lang="en-US" sz="1400" dirty="0" err="1">
                <a:solidFill>
                  <a:srgbClr val="000000"/>
                </a:solidFill>
                <a:latin typeface="Arial"/>
                <a:cs typeface="Arial"/>
                <a:sym typeface="Arial"/>
              </a:rPr>
              <a:t>ConveNet</a:t>
            </a:r>
            <a:r>
              <a:rPr lang="en-US" sz="1400" dirty="0">
                <a:solidFill>
                  <a:srgbClr val="000000"/>
                </a:solidFill>
                <a:latin typeface="Arial"/>
                <a:cs typeface="Arial"/>
                <a:sym typeface="Arial"/>
              </a:rPr>
              <a:t> is a </a:t>
            </a:r>
            <a:r>
              <a:rPr lang="en-US" sz="1400" dirty="0" err="1">
                <a:solidFill>
                  <a:srgbClr val="000000"/>
                </a:solidFill>
                <a:latin typeface="Arial"/>
                <a:cs typeface="Arial"/>
                <a:sym typeface="Arial"/>
              </a:rPr>
              <a:t>deeplearning</a:t>
            </a:r>
            <a:r>
              <a:rPr lang="en-US" sz="1400" dirty="0">
                <a:solidFill>
                  <a:srgbClr val="000000"/>
                </a:solidFill>
                <a:latin typeface="Arial"/>
                <a:cs typeface="Arial"/>
                <a:sym typeface="Arial"/>
              </a:rPr>
              <a:t> model has special </a:t>
            </a:r>
            <a:r>
              <a:rPr lang="en-US" sz="1400" dirty="0" err="1">
                <a:solidFill>
                  <a:srgbClr val="000000"/>
                </a:solidFill>
                <a:latin typeface="Arial"/>
                <a:cs typeface="Arial"/>
                <a:sym typeface="Arial"/>
              </a:rPr>
              <a:t>arcticture</a:t>
            </a:r>
            <a:r>
              <a:rPr lang="en-US" sz="1400" dirty="0">
                <a:solidFill>
                  <a:srgbClr val="000000"/>
                </a:solidFill>
                <a:latin typeface="Arial"/>
                <a:cs typeface="Arial"/>
                <a:sym typeface="Arial"/>
              </a:rPr>
              <a:t> that detect object with dividing text to feature map  instead of manual input using kernel input  and parameter sharing  that one parameter is enough to recognize hole image.</a:t>
            </a:r>
          </a:p>
          <a:p>
            <a:pPr marL="0" lvl="0" indent="0">
              <a:buClr>
                <a:srgbClr val="000000"/>
              </a:buClr>
              <a:buSzTx/>
              <a:buNone/>
            </a:pPr>
            <a:r>
              <a:rPr lang="en-US" sz="1800" b="1" dirty="0">
                <a:solidFill>
                  <a:srgbClr val="000000"/>
                </a:solidFill>
                <a:latin typeface="Arial"/>
              </a:rPr>
              <a:t>Accuracy: </a:t>
            </a:r>
            <a:r>
              <a:rPr lang="en-US" b="1" dirty="0">
                <a:solidFill>
                  <a:srgbClr val="000000"/>
                </a:solidFill>
                <a:latin typeface="Courier New" panose="02070309020205020404" pitchFamily="49" charset="0"/>
                <a:cs typeface="Arial"/>
                <a:sym typeface="Arial"/>
              </a:rPr>
              <a:t>0.8417999744415283</a:t>
            </a:r>
            <a:endParaRPr lang="en-US" sz="1100" b="1" dirty="0">
              <a:solidFill>
                <a:srgbClr val="000000"/>
              </a:solidFill>
              <a:latin typeface="Arial"/>
            </a:endParaRPr>
          </a:p>
          <a:p>
            <a:pPr>
              <a:buFont typeface="Wingdings" panose="05000000000000000000" pitchFamily="2" charset="2"/>
              <a:buChar char="Ø"/>
            </a:pPr>
            <a:endParaRPr lang="ar-EG" sz="1600" dirty="0">
              <a:latin typeface="+mn-lt"/>
              <a:cs typeface="+mn-cs"/>
            </a:endParaRPr>
          </a:p>
        </p:txBody>
      </p:sp>
      <p:sp>
        <p:nvSpPr>
          <p:cNvPr id="4" name="Title 3"/>
          <p:cNvSpPr>
            <a:spLocks noGrp="1"/>
          </p:cNvSpPr>
          <p:nvPr>
            <p:ph type="title"/>
          </p:nvPr>
        </p:nvSpPr>
        <p:spPr/>
        <p:txBody>
          <a:bodyPr/>
          <a:lstStyle/>
          <a:p>
            <a:pPr lvl="0"/>
            <a:r>
              <a:rPr lang="en-US" sz="2400" b="1" dirty="0">
                <a:solidFill>
                  <a:srgbClr val="FFFFFF"/>
                </a:solidFill>
                <a:latin typeface="Arial"/>
                <a:ea typeface="Raleway"/>
                <a:cs typeface="Raleway"/>
                <a:sym typeface="Raleway"/>
              </a:rPr>
              <a:t>Algorithms</a:t>
            </a:r>
            <a:endParaRPr lang="ar-EG" b="1" dirty="0">
              <a:latin typeface="+mn-lt"/>
            </a:endParaRPr>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26</a:t>
            </a:fld>
            <a:endParaRPr lang="en"/>
          </a:p>
        </p:txBody>
      </p:sp>
      <p:pic>
        <p:nvPicPr>
          <p:cNvPr id="6" name="Picture 2" descr="https://miro.medium.com/v2/resize:fit:924/0*zGBFInybPXCUDsf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2886" y="1828798"/>
            <a:ext cx="4736676" cy="2022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11751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92505" y="1196283"/>
            <a:ext cx="8820865" cy="3729380"/>
          </a:xfrm>
        </p:spPr>
        <p:txBody>
          <a:bodyPr/>
          <a:lstStyle/>
          <a:p>
            <a:pPr marL="0" lvl="0" indent="0">
              <a:spcBef>
                <a:spcPts val="0"/>
              </a:spcBef>
              <a:buClr>
                <a:srgbClr val="000000"/>
              </a:buClr>
              <a:buSzTx/>
              <a:buNone/>
            </a:pPr>
            <a:r>
              <a:rPr lang="en-US" sz="1400" dirty="0">
                <a:solidFill>
                  <a:srgbClr val="222222"/>
                </a:solidFill>
                <a:latin typeface="Arial"/>
                <a:cs typeface="Arial"/>
                <a:sym typeface="Arial"/>
              </a:rPr>
              <a:t> </a:t>
            </a:r>
          </a:p>
          <a:p>
            <a:pPr marL="0" lvl="0" indent="0">
              <a:spcBef>
                <a:spcPts val="0"/>
              </a:spcBef>
              <a:buClr>
                <a:srgbClr val="000000"/>
              </a:buClr>
              <a:buSzTx/>
              <a:buNone/>
            </a:pPr>
            <a:endParaRPr lang="en-US" sz="1400" b="1" u="sng" dirty="0">
              <a:solidFill>
                <a:srgbClr val="222222"/>
              </a:solidFill>
              <a:latin typeface="Arial"/>
              <a:cs typeface="Arial"/>
              <a:sym typeface="Arial"/>
            </a:endParaRPr>
          </a:p>
          <a:p>
            <a:pPr marL="0" lvl="0" indent="0">
              <a:spcBef>
                <a:spcPts val="0"/>
              </a:spcBef>
              <a:buClr>
                <a:srgbClr val="000000"/>
              </a:buClr>
              <a:buSzTx/>
              <a:buNone/>
            </a:pPr>
            <a:endParaRPr lang="en-US" sz="1400" b="1" u="sng" dirty="0">
              <a:solidFill>
                <a:srgbClr val="222222"/>
              </a:solidFill>
              <a:latin typeface="Arial"/>
              <a:cs typeface="Arial"/>
              <a:sym typeface="Arial"/>
            </a:endParaRPr>
          </a:p>
          <a:p>
            <a:pPr marL="0" lvl="0" indent="0">
              <a:spcBef>
                <a:spcPts val="0"/>
              </a:spcBef>
              <a:buClr>
                <a:srgbClr val="000000"/>
              </a:buClr>
              <a:buSzTx/>
              <a:buNone/>
            </a:pPr>
            <a:endParaRPr lang="en-US" sz="1400" b="1" u="sng" dirty="0">
              <a:solidFill>
                <a:srgbClr val="222222"/>
              </a:solidFill>
              <a:latin typeface="Arial"/>
              <a:cs typeface="Arial"/>
              <a:sym typeface="Arial"/>
            </a:endParaRPr>
          </a:p>
          <a:p>
            <a:pPr marL="0" lvl="0" indent="0">
              <a:spcBef>
                <a:spcPts val="0"/>
              </a:spcBef>
              <a:buClr>
                <a:srgbClr val="000000"/>
              </a:buClr>
              <a:buSzTx/>
              <a:buNone/>
            </a:pPr>
            <a:r>
              <a:rPr lang="en-US" sz="1400" b="1" u="sng" dirty="0">
                <a:solidFill>
                  <a:srgbClr val="222222"/>
                </a:solidFill>
                <a:latin typeface="Arial"/>
                <a:cs typeface="Arial"/>
                <a:sym typeface="Arial"/>
              </a:rPr>
              <a:t>Feature extraction layers:</a:t>
            </a:r>
          </a:p>
          <a:p>
            <a:pPr marL="0" lvl="0" indent="0">
              <a:spcBef>
                <a:spcPts val="0"/>
              </a:spcBef>
              <a:buClr>
                <a:srgbClr val="000000"/>
              </a:buClr>
              <a:buSzTx/>
              <a:buNone/>
            </a:pPr>
            <a:r>
              <a:rPr lang="en-US" sz="1400" dirty="0">
                <a:solidFill>
                  <a:srgbClr val="222222"/>
                </a:solidFill>
                <a:latin typeface="Arial"/>
                <a:cs typeface="Arial"/>
                <a:sym typeface="Arial"/>
              </a:rPr>
              <a:t>1)Input layer </a:t>
            </a:r>
            <a:endParaRPr lang="en-US" sz="1600" i="1" dirty="0">
              <a:solidFill>
                <a:srgbClr val="222222"/>
              </a:solidFill>
              <a:latin typeface="Arial"/>
              <a:cs typeface="Arial"/>
              <a:sym typeface="Arial"/>
            </a:endParaRPr>
          </a:p>
          <a:p>
            <a:pPr marL="0" lvl="0" indent="0">
              <a:spcBef>
                <a:spcPts val="0"/>
              </a:spcBef>
              <a:buClr>
                <a:srgbClr val="000000"/>
              </a:buClr>
              <a:buSzTx/>
              <a:buNone/>
            </a:pPr>
            <a:r>
              <a:rPr lang="en-US" sz="1400" dirty="0">
                <a:solidFill>
                  <a:srgbClr val="222222"/>
                </a:solidFill>
                <a:latin typeface="Arial"/>
                <a:cs typeface="Arial"/>
                <a:sym typeface="Arial"/>
              </a:rPr>
              <a:t>2)Convolutional layer </a:t>
            </a:r>
          </a:p>
          <a:p>
            <a:pPr marL="0" lvl="0" indent="0">
              <a:spcBef>
                <a:spcPts val="0"/>
              </a:spcBef>
              <a:buClr>
                <a:srgbClr val="000000"/>
              </a:buClr>
              <a:buSzTx/>
              <a:buNone/>
            </a:pPr>
            <a:r>
              <a:rPr lang="en-US" sz="1400" i="1" dirty="0">
                <a:solidFill>
                  <a:srgbClr val="222222"/>
                </a:solidFill>
                <a:latin typeface="Arial"/>
                <a:cs typeface="Arial"/>
                <a:sym typeface="Arial"/>
              </a:rPr>
              <a:t>3</a:t>
            </a:r>
            <a:r>
              <a:rPr lang="en-US" sz="1400" dirty="0">
                <a:solidFill>
                  <a:srgbClr val="222222"/>
                </a:solidFill>
                <a:latin typeface="Arial"/>
                <a:cs typeface="Arial"/>
                <a:sym typeface="Arial"/>
              </a:rPr>
              <a:t>)Activation functions(</a:t>
            </a:r>
            <a:r>
              <a:rPr lang="en-US" sz="1400" dirty="0" err="1">
                <a:solidFill>
                  <a:srgbClr val="222222"/>
                </a:solidFill>
                <a:latin typeface="Arial"/>
                <a:cs typeface="Arial"/>
                <a:sym typeface="Arial"/>
              </a:rPr>
              <a:t>relu</a:t>
            </a:r>
            <a:r>
              <a:rPr lang="en-US" sz="1400" dirty="0">
                <a:solidFill>
                  <a:srgbClr val="222222"/>
                </a:solidFill>
                <a:latin typeface="Arial"/>
                <a:cs typeface="Arial"/>
                <a:sym typeface="Arial"/>
              </a:rPr>
              <a:t>)</a:t>
            </a:r>
            <a:endParaRPr lang="en-US" sz="1400" i="1" dirty="0">
              <a:solidFill>
                <a:srgbClr val="222222"/>
              </a:solidFill>
              <a:latin typeface="Arial"/>
              <a:cs typeface="Arial"/>
              <a:sym typeface="Arial"/>
            </a:endParaRPr>
          </a:p>
          <a:p>
            <a:pPr marL="0" lvl="0" indent="0">
              <a:spcBef>
                <a:spcPts val="0"/>
              </a:spcBef>
              <a:buClr>
                <a:srgbClr val="000000"/>
              </a:buClr>
              <a:buSzTx/>
              <a:buNone/>
            </a:pPr>
            <a:r>
              <a:rPr lang="en-US" sz="1400" dirty="0">
                <a:solidFill>
                  <a:srgbClr val="222222"/>
                </a:solidFill>
                <a:latin typeface="Arial"/>
                <a:cs typeface="Arial"/>
                <a:sym typeface="Arial"/>
              </a:rPr>
              <a:t>4) Pooling</a:t>
            </a:r>
          </a:p>
          <a:p>
            <a:pPr marL="0" lvl="0" indent="0">
              <a:spcBef>
                <a:spcPts val="0"/>
              </a:spcBef>
              <a:buClr>
                <a:srgbClr val="000000"/>
              </a:buClr>
              <a:buSzTx/>
              <a:buNone/>
            </a:pPr>
            <a:r>
              <a:rPr lang="en-US" sz="1400" dirty="0">
                <a:solidFill>
                  <a:srgbClr val="222222"/>
                </a:solidFill>
                <a:latin typeface="Arial"/>
                <a:cs typeface="Arial"/>
                <a:sym typeface="Arial"/>
              </a:rPr>
              <a:t>5)Bach layer</a:t>
            </a:r>
          </a:p>
          <a:p>
            <a:pPr marL="0" lvl="0" indent="0">
              <a:spcBef>
                <a:spcPts val="0"/>
              </a:spcBef>
              <a:buClr>
                <a:srgbClr val="000000"/>
              </a:buClr>
              <a:buSzTx/>
              <a:buNone/>
            </a:pPr>
            <a:r>
              <a:rPr lang="en-US" sz="1400" dirty="0">
                <a:solidFill>
                  <a:srgbClr val="222222"/>
                </a:solidFill>
                <a:latin typeface="Arial"/>
                <a:cs typeface="Arial"/>
                <a:sym typeface="Arial"/>
              </a:rPr>
              <a:t>6)Dropout layer</a:t>
            </a:r>
            <a:endParaRPr lang="en-US" sz="1600" dirty="0">
              <a:solidFill>
                <a:srgbClr val="222222"/>
              </a:solidFill>
              <a:latin typeface="Arial"/>
              <a:cs typeface="Arial"/>
              <a:sym typeface="Arial"/>
            </a:endParaRPr>
          </a:p>
          <a:p>
            <a:pPr marL="0" lvl="0" indent="0">
              <a:spcBef>
                <a:spcPts val="0"/>
              </a:spcBef>
              <a:buClr>
                <a:srgbClr val="000000"/>
              </a:buClr>
              <a:buSzTx/>
              <a:buNone/>
            </a:pPr>
            <a:r>
              <a:rPr lang="en-US" sz="1400" dirty="0">
                <a:solidFill>
                  <a:srgbClr val="222222"/>
                </a:solidFill>
                <a:latin typeface="Arial"/>
                <a:cs typeface="Arial"/>
                <a:sym typeface="Arial"/>
              </a:rPr>
              <a:t>7)Flatten layer</a:t>
            </a:r>
            <a:endParaRPr lang="en-US" sz="1000" dirty="0">
              <a:solidFill>
                <a:srgbClr val="222222"/>
              </a:solidFill>
              <a:latin typeface="Arial"/>
              <a:cs typeface="Arial"/>
              <a:sym typeface="Arial"/>
            </a:endParaRPr>
          </a:p>
          <a:p>
            <a:pPr>
              <a:buFont typeface="Wingdings" panose="05000000000000000000" pitchFamily="2" charset="2"/>
              <a:buChar char="Ø"/>
            </a:pPr>
            <a:endParaRPr lang="ar-EG" sz="1600" dirty="0"/>
          </a:p>
        </p:txBody>
      </p:sp>
      <p:sp>
        <p:nvSpPr>
          <p:cNvPr id="4" name="Title 3"/>
          <p:cNvSpPr>
            <a:spLocks noGrp="1"/>
          </p:cNvSpPr>
          <p:nvPr>
            <p:ph type="title"/>
          </p:nvPr>
        </p:nvSpPr>
        <p:spPr/>
        <p:txBody>
          <a:bodyPr/>
          <a:lstStyle/>
          <a:p>
            <a:r>
              <a:rPr lang="en-US" sz="2400" b="1" dirty="0">
                <a:solidFill>
                  <a:srgbClr val="FFFFFF"/>
                </a:solidFill>
                <a:latin typeface="Arial"/>
                <a:ea typeface="Raleway"/>
                <a:cs typeface="Raleway"/>
                <a:sym typeface="Raleway"/>
              </a:rPr>
              <a:t>Algorithms</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27</a:t>
            </a:fld>
            <a:endParaRPr lang="en"/>
          </a:p>
        </p:txBody>
      </p:sp>
      <p:sp>
        <p:nvSpPr>
          <p:cNvPr id="6" name="TextBox 5">
            <a:extLst>
              <a:ext uri="{FF2B5EF4-FFF2-40B4-BE49-F238E27FC236}">
                <a16:creationId xmlns="" xmlns:a16="http://schemas.microsoft.com/office/drawing/2014/main" id="{0A4F0A32-D70D-1442-C5EA-ECA479A32C3E}"/>
              </a:ext>
            </a:extLst>
          </p:cNvPr>
          <p:cNvSpPr txBox="1"/>
          <p:nvPr/>
        </p:nvSpPr>
        <p:spPr>
          <a:xfrm>
            <a:off x="192505" y="1196283"/>
            <a:ext cx="4572000" cy="923330"/>
          </a:xfrm>
          <a:prstGeom prst="rect">
            <a:avLst/>
          </a:prstGeom>
          <a:noFill/>
        </p:spPr>
        <p:txBody>
          <a:bodyPr wrap="square">
            <a:spAutoFit/>
          </a:bodyPr>
          <a:lstStyle/>
          <a:p>
            <a:r>
              <a:rPr lang="en-US" dirty="0" err="1"/>
              <a:t>ConveNet</a:t>
            </a:r>
            <a:r>
              <a:rPr lang="en-US" dirty="0"/>
              <a:t>  phases : </a:t>
            </a:r>
            <a:br>
              <a:rPr lang="en-US" dirty="0"/>
            </a:br>
            <a:r>
              <a:rPr lang="en-US" dirty="0" err="1"/>
              <a:t>ConveNet</a:t>
            </a:r>
            <a:r>
              <a:rPr lang="en-US" dirty="0"/>
              <a:t> contains nine layers</a:t>
            </a:r>
            <a:br>
              <a:rPr lang="en-US" dirty="0"/>
            </a:br>
            <a:endParaRPr lang="en-US" dirty="0"/>
          </a:p>
        </p:txBody>
      </p:sp>
    </p:spTree>
    <p:extLst>
      <p:ext uri="{BB962C8B-B14F-4D97-AF65-F5344CB8AC3E}">
        <p14:creationId xmlns:p14="http://schemas.microsoft.com/office/powerpoint/2010/main" val="27204883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2"/>
          </p:nvPr>
        </p:nvSpPr>
        <p:spPr>
          <a:xfrm>
            <a:off x="199380" y="1251284"/>
            <a:ext cx="8738364" cy="3674379"/>
          </a:xfrm>
        </p:spPr>
        <p:txBody>
          <a:bodyPr/>
          <a:lstStyle/>
          <a:p>
            <a:pPr>
              <a:buFont typeface="Wingdings" panose="05000000000000000000" pitchFamily="2" charset="2"/>
              <a:buChar char="Ø"/>
            </a:pPr>
            <a:r>
              <a:rPr lang="en-US" sz="1600" u="sng" dirty="0">
                <a:solidFill>
                  <a:schemeClr val="tx1"/>
                </a:solidFill>
                <a:latin typeface="+mn-lt"/>
              </a:rPr>
              <a:t>Then traditional neural network to do </a:t>
            </a:r>
            <a:r>
              <a:rPr lang="en-US" sz="1600" u="sng" dirty="0" err="1">
                <a:solidFill>
                  <a:schemeClr val="tx1"/>
                </a:solidFill>
                <a:latin typeface="+mn-lt"/>
              </a:rPr>
              <a:t>classificaton</a:t>
            </a:r>
            <a:r>
              <a:rPr lang="en-US" sz="1600" u="sng" dirty="0">
                <a:solidFill>
                  <a:schemeClr val="tx1"/>
                </a:solidFill>
                <a:latin typeface="+mn-lt"/>
              </a:rPr>
              <a:t>: </a:t>
            </a:r>
            <a:br>
              <a:rPr lang="en-US" sz="1600" u="sng" dirty="0">
                <a:solidFill>
                  <a:schemeClr val="tx1"/>
                </a:solidFill>
                <a:latin typeface="+mn-lt"/>
              </a:rPr>
            </a:br>
            <a:endParaRPr lang="en-US" sz="1600" dirty="0">
              <a:solidFill>
                <a:schemeClr val="tx1"/>
              </a:solidFill>
              <a:latin typeface="+mn-lt"/>
            </a:endParaRPr>
          </a:p>
          <a:p>
            <a:pPr>
              <a:buFont typeface="Arial" panose="020B0604020202020204" pitchFamily="34" charset="0"/>
              <a:buChar char="•"/>
            </a:pPr>
            <a:r>
              <a:rPr lang="en-US" sz="1600" u="sng" dirty="0">
                <a:solidFill>
                  <a:schemeClr val="tx1"/>
                </a:solidFill>
                <a:latin typeface="+mn-lt"/>
              </a:rPr>
              <a:t>1)fully connected layer: connect neurons </a:t>
            </a:r>
          </a:p>
          <a:p>
            <a:pPr>
              <a:buFont typeface="Arial" panose="020B0604020202020204" pitchFamily="34" charset="0"/>
              <a:buChar char="•"/>
            </a:pPr>
            <a:r>
              <a:rPr lang="en-US" sz="1600" u="sng" dirty="0" err="1">
                <a:solidFill>
                  <a:schemeClr val="tx1"/>
                </a:solidFill>
                <a:latin typeface="+mn-lt"/>
              </a:rPr>
              <a:t>Softmax</a:t>
            </a:r>
            <a:r>
              <a:rPr lang="en-US" sz="1600" u="sng" dirty="0">
                <a:solidFill>
                  <a:schemeClr val="tx1"/>
                </a:solidFill>
                <a:latin typeface="+mn-lt"/>
              </a:rPr>
              <a:t> : choose the highest probability output </a:t>
            </a:r>
          </a:p>
          <a:p>
            <a:pPr>
              <a:buFont typeface="Arial" panose="020B0604020202020204" pitchFamily="34" charset="0"/>
              <a:buChar char="•"/>
            </a:pPr>
            <a:endParaRPr lang="en-US" sz="1600" dirty="0">
              <a:solidFill>
                <a:schemeClr val="tx1"/>
              </a:solidFill>
              <a:latin typeface="+mn-lt"/>
            </a:endParaRPr>
          </a:p>
          <a:p>
            <a:pPr>
              <a:buFont typeface="Wingdings" panose="05000000000000000000" pitchFamily="2" charset="2"/>
              <a:buChar char="Ø"/>
            </a:pPr>
            <a:endParaRPr lang="ar-EG" sz="1600" dirty="0"/>
          </a:p>
        </p:txBody>
      </p:sp>
      <p:sp>
        <p:nvSpPr>
          <p:cNvPr id="4" name="Title 3"/>
          <p:cNvSpPr>
            <a:spLocks noGrp="1"/>
          </p:cNvSpPr>
          <p:nvPr>
            <p:ph type="title"/>
          </p:nvPr>
        </p:nvSpPr>
        <p:spPr/>
        <p:txBody>
          <a:bodyPr/>
          <a:lstStyle/>
          <a:p>
            <a:r>
              <a:rPr lang="en-US" sz="2400" b="1" dirty="0">
                <a:solidFill>
                  <a:srgbClr val="FFFFFF"/>
                </a:solidFill>
                <a:latin typeface="Arial"/>
                <a:ea typeface="Raleway"/>
                <a:cs typeface="Raleway"/>
                <a:sym typeface="Raleway"/>
              </a:rPr>
              <a:t>Algorithms</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28</a:t>
            </a:fld>
            <a:endParaRPr lang="en"/>
          </a:p>
        </p:txBody>
      </p:sp>
    </p:spTree>
    <p:extLst>
      <p:ext uri="{BB962C8B-B14F-4D97-AF65-F5344CB8AC3E}">
        <p14:creationId xmlns:p14="http://schemas.microsoft.com/office/powerpoint/2010/main" val="42708021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58129" y="1203159"/>
            <a:ext cx="8779615" cy="3623224"/>
          </a:xfrm>
        </p:spPr>
        <p:txBody>
          <a:bodyPr/>
          <a:lstStyle/>
          <a:p>
            <a:pPr marL="342900" lvl="0" indent="-342900">
              <a:buClr>
                <a:srgbClr val="000000"/>
              </a:buClr>
              <a:buSzTx/>
              <a:buFont typeface="Wingdings" panose="05000000000000000000" pitchFamily="2" charset="2"/>
              <a:buChar char="Ø"/>
            </a:pPr>
            <a:r>
              <a:rPr lang="en-US" b="1" dirty="0">
                <a:solidFill>
                  <a:srgbClr val="222222"/>
                </a:solidFill>
                <a:latin typeface="+mn-lt"/>
              </a:rPr>
              <a:t>Naive Bayes </a:t>
            </a:r>
          </a:p>
          <a:p>
            <a:pPr marL="0" lvl="0" indent="0">
              <a:buClr>
                <a:srgbClr val="000000"/>
              </a:buClr>
              <a:buSzTx/>
              <a:buNone/>
            </a:pPr>
            <a:r>
              <a:rPr lang="en-US" sz="1800" dirty="0">
                <a:solidFill>
                  <a:srgbClr val="222222"/>
                </a:solidFill>
                <a:latin typeface="+mn-lt"/>
              </a:rPr>
              <a:t>The Naive Bayes algorithm is a probabilistic machine learning technique commonly used for classification tasks. Its benefits include:</a:t>
            </a:r>
          </a:p>
          <a:p>
            <a:pPr marL="0" lvl="0" indent="0">
              <a:buClr>
                <a:srgbClr val="000000"/>
              </a:buClr>
              <a:buSzTx/>
              <a:buNone/>
            </a:pPr>
            <a:r>
              <a:rPr lang="en-US" sz="1800" dirty="0">
                <a:solidFill>
                  <a:srgbClr val="222222"/>
                </a:solidFill>
                <a:latin typeface="+mn-lt"/>
              </a:rPr>
              <a:t>1. Simplicity and Efficiency:</a:t>
            </a:r>
          </a:p>
          <a:p>
            <a:pPr marL="0" lvl="0" indent="0">
              <a:buClr>
                <a:srgbClr val="000000"/>
              </a:buClr>
              <a:buSzTx/>
              <a:buNone/>
            </a:pPr>
            <a:r>
              <a:rPr lang="en-US" sz="1800" dirty="0">
                <a:solidFill>
                  <a:srgbClr val="222222"/>
                </a:solidFill>
                <a:latin typeface="+mn-lt"/>
              </a:rPr>
              <a:t>Naive Bayes is a simple and computationally efficient algorithm, making it easy to implement and well-suited for large datasets.</a:t>
            </a:r>
          </a:p>
          <a:p>
            <a:pPr marL="0" lvl="0" indent="0">
              <a:buClr>
                <a:srgbClr val="000000"/>
              </a:buClr>
              <a:buSzTx/>
              <a:buNone/>
            </a:pPr>
            <a:r>
              <a:rPr lang="en-US" sz="1800" dirty="0">
                <a:solidFill>
                  <a:srgbClr val="222222"/>
                </a:solidFill>
                <a:latin typeface="+mn-lt"/>
              </a:rPr>
              <a:t>2. Fast Training and Prediction:</a:t>
            </a:r>
          </a:p>
          <a:p>
            <a:pPr marL="0" lvl="0" indent="0">
              <a:buClr>
                <a:srgbClr val="000000"/>
              </a:buClr>
              <a:buSzTx/>
              <a:buNone/>
            </a:pPr>
            <a:r>
              <a:rPr lang="en-US" sz="1800" dirty="0">
                <a:solidFill>
                  <a:srgbClr val="222222"/>
                </a:solidFill>
                <a:latin typeface="+mn-lt"/>
              </a:rPr>
              <a:t>Due to its simplicity, Naive Bayes has fast training and prediction times, making it suitable for real-time applications.</a:t>
            </a:r>
            <a:endParaRPr lang="ar-EG" sz="1800" dirty="0">
              <a:solidFill>
                <a:srgbClr val="222222"/>
              </a:solidFill>
              <a:latin typeface="+mn-lt"/>
            </a:endParaRPr>
          </a:p>
          <a:p>
            <a:pPr marL="101600" indent="0">
              <a:buNone/>
            </a:pPr>
            <a:endParaRPr lang="ar-EG" sz="1600" dirty="0">
              <a:latin typeface="+mn-lt"/>
            </a:endParaRPr>
          </a:p>
        </p:txBody>
      </p:sp>
      <p:sp>
        <p:nvSpPr>
          <p:cNvPr id="4" name="Title 3"/>
          <p:cNvSpPr>
            <a:spLocks noGrp="1"/>
          </p:cNvSpPr>
          <p:nvPr>
            <p:ph type="title"/>
          </p:nvPr>
        </p:nvSpPr>
        <p:spPr/>
        <p:txBody>
          <a:bodyPr/>
          <a:lstStyle/>
          <a:p>
            <a:r>
              <a:rPr lang="en-US" sz="2400" b="1" dirty="0">
                <a:solidFill>
                  <a:srgbClr val="FFFFFF"/>
                </a:solidFill>
                <a:latin typeface="Arial"/>
                <a:ea typeface="Raleway"/>
                <a:cs typeface="Raleway"/>
                <a:sym typeface="Raleway"/>
              </a:rPr>
              <a:t>Algorithms</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29</a:t>
            </a:fld>
            <a:endParaRPr lang="en"/>
          </a:p>
        </p:txBody>
      </p:sp>
    </p:spTree>
    <p:extLst>
      <p:ext uri="{BB962C8B-B14F-4D97-AF65-F5344CB8AC3E}">
        <p14:creationId xmlns:p14="http://schemas.microsoft.com/office/powerpoint/2010/main" val="1892592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65"/>
        <p:cNvGrpSpPr/>
        <p:nvPr/>
      </p:nvGrpSpPr>
      <p:grpSpPr>
        <a:xfrm>
          <a:off x="0" y="0"/>
          <a:ext cx="0" cy="0"/>
          <a:chOff x="0" y="0"/>
          <a:chExt cx="0" cy="0"/>
        </a:xfrm>
      </p:grpSpPr>
      <p:sp>
        <p:nvSpPr>
          <p:cNvPr id="1368" name="Google Shape;1368;p49"/>
          <p:cNvSpPr txBox="1">
            <a:spLocks noGrp="1"/>
          </p:cNvSpPr>
          <p:nvPr>
            <p:ph type="sldNum" idx="12"/>
          </p:nvPr>
        </p:nvSpPr>
        <p:spPr>
          <a:xfrm>
            <a:off x="4297650" y="4712486"/>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3</a:t>
            </a:fld>
            <a:endParaRPr>
              <a:latin typeface="+mn-lt"/>
            </a:endParaRPr>
          </a:p>
        </p:txBody>
      </p:sp>
      <p:sp>
        <p:nvSpPr>
          <p:cNvPr id="5" name="Google Shape;68;p12"/>
          <p:cNvSpPr txBox="1">
            <a:spLocks/>
          </p:cNvSpPr>
          <p:nvPr/>
        </p:nvSpPr>
        <p:spPr>
          <a:xfrm>
            <a:off x="2915816" y="411510"/>
            <a:ext cx="3168352" cy="720080"/>
          </a:xfrm>
          <a:prstGeom prst="rect">
            <a:avLst/>
          </a:prstGeom>
          <a:solidFill>
            <a:schemeClr val="tx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200" dirty="0">
                <a:solidFill>
                  <a:schemeClr val="bg1"/>
                </a:solidFill>
                <a:latin typeface="+mn-lt"/>
                <a:ea typeface="Verdana" pitchFamily="34" charset="0"/>
                <a:cs typeface="Verdana" pitchFamily="34" charset="0"/>
              </a:rPr>
              <a:t>Agenda</a:t>
            </a:r>
            <a:endParaRPr lang="en-US" sz="3600" dirty="0">
              <a:solidFill>
                <a:schemeClr val="bg1"/>
              </a:solidFill>
              <a:latin typeface="+mn-lt"/>
              <a:ea typeface="Verdana" pitchFamily="34" charset="0"/>
              <a:cs typeface="Verdana" pitchFamily="34" charset="0"/>
            </a:endParaRPr>
          </a:p>
        </p:txBody>
      </p:sp>
      <p:grpSp>
        <p:nvGrpSpPr>
          <p:cNvPr id="6" name="Google Shape;1110;p48"/>
          <p:cNvGrpSpPr/>
          <p:nvPr/>
        </p:nvGrpSpPr>
        <p:grpSpPr>
          <a:xfrm>
            <a:off x="832346" y="1409702"/>
            <a:ext cx="288000" cy="268177"/>
            <a:chOff x="4852681" y="4457861"/>
            <a:chExt cx="719788" cy="607646"/>
          </a:xfrm>
        </p:grpSpPr>
        <p:sp>
          <p:nvSpPr>
            <p:cNvPr id="7"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8"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9"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10" name="Google Shape;1110;p48"/>
          <p:cNvGrpSpPr/>
          <p:nvPr/>
        </p:nvGrpSpPr>
        <p:grpSpPr>
          <a:xfrm>
            <a:off x="827584" y="1830567"/>
            <a:ext cx="288000" cy="268177"/>
            <a:chOff x="4852681" y="4457861"/>
            <a:chExt cx="719788" cy="607646"/>
          </a:xfrm>
        </p:grpSpPr>
        <p:sp>
          <p:nvSpPr>
            <p:cNvPr id="11"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2"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3"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14" name="Google Shape;1110;p48"/>
          <p:cNvGrpSpPr/>
          <p:nvPr/>
        </p:nvGrpSpPr>
        <p:grpSpPr>
          <a:xfrm>
            <a:off x="827584" y="2263886"/>
            <a:ext cx="288000" cy="268177"/>
            <a:chOff x="4852681" y="4457861"/>
            <a:chExt cx="719788" cy="607646"/>
          </a:xfrm>
        </p:grpSpPr>
        <p:sp>
          <p:nvSpPr>
            <p:cNvPr id="15"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6"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7"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18" name="Google Shape;1110;p48"/>
          <p:cNvGrpSpPr/>
          <p:nvPr/>
        </p:nvGrpSpPr>
        <p:grpSpPr>
          <a:xfrm>
            <a:off x="827584" y="2696021"/>
            <a:ext cx="288000" cy="268177"/>
            <a:chOff x="4852681" y="4457861"/>
            <a:chExt cx="719788" cy="607646"/>
          </a:xfrm>
        </p:grpSpPr>
        <p:sp>
          <p:nvSpPr>
            <p:cNvPr id="19"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20"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21"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sp>
        <p:nvSpPr>
          <p:cNvPr id="3" name="مربع نص 2"/>
          <p:cNvSpPr txBox="1"/>
          <p:nvPr/>
        </p:nvSpPr>
        <p:spPr>
          <a:xfrm>
            <a:off x="1110854" y="1399877"/>
            <a:ext cx="1438135" cy="307777"/>
          </a:xfrm>
          <a:prstGeom prst="rect">
            <a:avLst/>
          </a:prstGeom>
          <a:noFill/>
        </p:spPr>
        <p:txBody>
          <a:bodyPr wrap="square" rtlCol="0">
            <a:spAutoFit/>
          </a:bodyPr>
          <a:lstStyle/>
          <a:p>
            <a:r>
              <a:rPr lang="en-US" b="1" dirty="0">
                <a:latin typeface="+mn-lt"/>
              </a:rPr>
              <a:t>Introduction</a:t>
            </a:r>
          </a:p>
        </p:txBody>
      </p:sp>
      <p:sp>
        <p:nvSpPr>
          <p:cNvPr id="75" name="مربع نص 74"/>
          <p:cNvSpPr txBox="1"/>
          <p:nvPr/>
        </p:nvSpPr>
        <p:spPr>
          <a:xfrm>
            <a:off x="1103381" y="1831925"/>
            <a:ext cx="1438135" cy="307777"/>
          </a:xfrm>
          <a:prstGeom prst="rect">
            <a:avLst/>
          </a:prstGeom>
          <a:noFill/>
        </p:spPr>
        <p:txBody>
          <a:bodyPr wrap="square" rtlCol="0">
            <a:spAutoFit/>
          </a:bodyPr>
          <a:lstStyle/>
          <a:p>
            <a:r>
              <a:rPr lang="en-US" b="1" dirty="0">
                <a:latin typeface="+mn-lt"/>
              </a:rPr>
              <a:t>What is Spam</a:t>
            </a:r>
          </a:p>
        </p:txBody>
      </p:sp>
      <p:grpSp>
        <p:nvGrpSpPr>
          <p:cNvPr id="76" name="Google Shape;1110;p48"/>
          <p:cNvGrpSpPr/>
          <p:nvPr/>
        </p:nvGrpSpPr>
        <p:grpSpPr>
          <a:xfrm>
            <a:off x="834371" y="2273798"/>
            <a:ext cx="288000" cy="268177"/>
            <a:chOff x="4852681" y="4457861"/>
            <a:chExt cx="719788" cy="607646"/>
          </a:xfrm>
        </p:grpSpPr>
        <p:sp>
          <p:nvSpPr>
            <p:cNvPr id="77"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78"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79"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sp>
        <p:nvSpPr>
          <p:cNvPr id="84" name="مربع نص 83"/>
          <p:cNvSpPr txBox="1"/>
          <p:nvPr/>
        </p:nvSpPr>
        <p:spPr>
          <a:xfrm>
            <a:off x="1029164" y="2262521"/>
            <a:ext cx="1942191" cy="307777"/>
          </a:xfrm>
          <a:prstGeom prst="rect">
            <a:avLst/>
          </a:prstGeom>
          <a:noFill/>
        </p:spPr>
        <p:txBody>
          <a:bodyPr wrap="square" rtlCol="0">
            <a:spAutoFit/>
          </a:bodyPr>
          <a:lstStyle/>
          <a:p>
            <a:r>
              <a:rPr lang="en-US" b="1" dirty="0">
                <a:latin typeface="+mn-lt"/>
              </a:rPr>
              <a:t>Research Objective</a:t>
            </a:r>
          </a:p>
        </p:txBody>
      </p:sp>
      <p:sp>
        <p:nvSpPr>
          <p:cNvPr id="85" name="مربع نص 84"/>
          <p:cNvSpPr txBox="1"/>
          <p:nvPr/>
        </p:nvSpPr>
        <p:spPr>
          <a:xfrm>
            <a:off x="1105406" y="2696021"/>
            <a:ext cx="1949664" cy="307777"/>
          </a:xfrm>
          <a:prstGeom prst="rect">
            <a:avLst/>
          </a:prstGeom>
          <a:noFill/>
        </p:spPr>
        <p:txBody>
          <a:bodyPr wrap="square" rtlCol="0">
            <a:spAutoFit/>
          </a:bodyPr>
          <a:lstStyle/>
          <a:p>
            <a:r>
              <a:rPr lang="en-US" b="1" dirty="0">
                <a:latin typeface="+mn-lt"/>
              </a:rPr>
              <a:t>Problem Statement </a:t>
            </a:r>
          </a:p>
        </p:txBody>
      </p:sp>
      <p:grpSp>
        <p:nvGrpSpPr>
          <p:cNvPr id="86" name="Google Shape;1110;p48"/>
          <p:cNvGrpSpPr/>
          <p:nvPr/>
        </p:nvGrpSpPr>
        <p:grpSpPr>
          <a:xfrm>
            <a:off x="832346" y="3137894"/>
            <a:ext cx="288000" cy="268177"/>
            <a:chOff x="4852681" y="4457861"/>
            <a:chExt cx="719788" cy="607646"/>
          </a:xfrm>
        </p:grpSpPr>
        <p:sp>
          <p:nvSpPr>
            <p:cNvPr id="87"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88"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89"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90" name="Google Shape;1110;p48"/>
          <p:cNvGrpSpPr/>
          <p:nvPr/>
        </p:nvGrpSpPr>
        <p:grpSpPr>
          <a:xfrm>
            <a:off x="827584" y="3558759"/>
            <a:ext cx="288000" cy="268177"/>
            <a:chOff x="4852681" y="4457861"/>
            <a:chExt cx="719788" cy="607646"/>
          </a:xfrm>
        </p:grpSpPr>
        <p:sp>
          <p:nvSpPr>
            <p:cNvPr id="91"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92"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93"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94" name="Google Shape;1110;p48"/>
          <p:cNvGrpSpPr/>
          <p:nvPr/>
        </p:nvGrpSpPr>
        <p:grpSpPr>
          <a:xfrm>
            <a:off x="827584" y="3992078"/>
            <a:ext cx="288000" cy="268177"/>
            <a:chOff x="4852681" y="4457861"/>
            <a:chExt cx="719788" cy="607646"/>
          </a:xfrm>
        </p:grpSpPr>
        <p:sp>
          <p:nvSpPr>
            <p:cNvPr id="95"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96"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97"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sp>
        <p:nvSpPr>
          <p:cNvPr id="102" name="مربع نص 101"/>
          <p:cNvSpPr txBox="1"/>
          <p:nvPr/>
        </p:nvSpPr>
        <p:spPr>
          <a:xfrm>
            <a:off x="1110854" y="3128069"/>
            <a:ext cx="1944216" cy="307777"/>
          </a:xfrm>
          <a:prstGeom prst="rect">
            <a:avLst/>
          </a:prstGeom>
          <a:noFill/>
        </p:spPr>
        <p:txBody>
          <a:bodyPr wrap="square" rtlCol="0">
            <a:spAutoFit/>
          </a:bodyPr>
          <a:lstStyle/>
          <a:p>
            <a:r>
              <a:rPr lang="en-US" b="1" dirty="0">
                <a:latin typeface="+mn-lt"/>
              </a:rPr>
              <a:t>Literature Review </a:t>
            </a:r>
          </a:p>
        </p:txBody>
      </p:sp>
      <p:sp>
        <p:nvSpPr>
          <p:cNvPr id="103" name="مربع نص 102"/>
          <p:cNvSpPr txBox="1"/>
          <p:nvPr/>
        </p:nvSpPr>
        <p:spPr>
          <a:xfrm>
            <a:off x="1103381" y="3560117"/>
            <a:ext cx="1951689" cy="307777"/>
          </a:xfrm>
          <a:prstGeom prst="rect">
            <a:avLst/>
          </a:prstGeom>
          <a:noFill/>
        </p:spPr>
        <p:txBody>
          <a:bodyPr wrap="square" rtlCol="0">
            <a:spAutoFit/>
          </a:bodyPr>
          <a:lstStyle/>
          <a:p>
            <a:r>
              <a:rPr lang="en-US" b="1" dirty="0">
                <a:latin typeface="+mn-lt"/>
              </a:rPr>
              <a:t>Need to extend</a:t>
            </a:r>
          </a:p>
        </p:txBody>
      </p:sp>
      <p:grpSp>
        <p:nvGrpSpPr>
          <p:cNvPr id="104" name="Google Shape;1110;p48"/>
          <p:cNvGrpSpPr/>
          <p:nvPr/>
        </p:nvGrpSpPr>
        <p:grpSpPr>
          <a:xfrm>
            <a:off x="834371" y="4001990"/>
            <a:ext cx="288000" cy="268177"/>
            <a:chOff x="4852681" y="4457861"/>
            <a:chExt cx="719788" cy="607646"/>
          </a:xfrm>
        </p:grpSpPr>
        <p:sp>
          <p:nvSpPr>
            <p:cNvPr id="105"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06"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07"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sp>
        <p:nvSpPr>
          <p:cNvPr id="108" name="مربع نص 107"/>
          <p:cNvSpPr txBox="1"/>
          <p:nvPr/>
        </p:nvSpPr>
        <p:spPr>
          <a:xfrm>
            <a:off x="1112879" y="3992165"/>
            <a:ext cx="1942191" cy="307777"/>
          </a:xfrm>
          <a:prstGeom prst="rect">
            <a:avLst/>
          </a:prstGeom>
          <a:noFill/>
        </p:spPr>
        <p:txBody>
          <a:bodyPr wrap="square" rtlCol="0">
            <a:spAutoFit/>
          </a:bodyPr>
          <a:lstStyle/>
          <a:p>
            <a:r>
              <a:rPr lang="en-US" b="1" dirty="0">
                <a:latin typeface="+mn-lt"/>
              </a:rPr>
              <a:t>Proposed Approach</a:t>
            </a:r>
          </a:p>
        </p:txBody>
      </p:sp>
      <p:sp>
        <p:nvSpPr>
          <p:cNvPr id="109" name="مربع نص 108"/>
          <p:cNvSpPr txBox="1"/>
          <p:nvPr/>
        </p:nvSpPr>
        <p:spPr>
          <a:xfrm>
            <a:off x="3827962" y="1427089"/>
            <a:ext cx="1949664" cy="307777"/>
          </a:xfrm>
          <a:prstGeom prst="rect">
            <a:avLst/>
          </a:prstGeom>
          <a:noFill/>
        </p:spPr>
        <p:txBody>
          <a:bodyPr wrap="square" rtlCol="0">
            <a:spAutoFit/>
          </a:bodyPr>
          <a:lstStyle/>
          <a:p>
            <a:r>
              <a:rPr lang="en-US" b="1" dirty="0">
                <a:latin typeface="+mn-lt"/>
              </a:rPr>
              <a:t>Methodology</a:t>
            </a:r>
          </a:p>
        </p:txBody>
      </p:sp>
      <p:grpSp>
        <p:nvGrpSpPr>
          <p:cNvPr id="110" name="Google Shape;1110;p48"/>
          <p:cNvGrpSpPr/>
          <p:nvPr/>
        </p:nvGrpSpPr>
        <p:grpSpPr>
          <a:xfrm>
            <a:off x="3563920" y="1812433"/>
            <a:ext cx="288000" cy="268177"/>
            <a:chOff x="4852681" y="4457861"/>
            <a:chExt cx="719788" cy="607646"/>
          </a:xfrm>
        </p:grpSpPr>
        <p:sp>
          <p:nvSpPr>
            <p:cNvPr id="111"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12"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13"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114" name="Google Shape;1110;p48"/>
          <p:cNvGrpSpPr/>
          <p:nvPr/>
        </p:nvGrpSpPr>
        <p:grpSpPr>
          <a:xfrm>
            <a:off x="3539962" y="2632685"/>
            <a:ext cx="288000" cy="268177"/>
            <a:chOff x="4852681" y="4457861"/>
            <a:chExt cx="719788" cy="607646"/>
          </a:xfrm>
        </p:grpSpPr>
        <p:sp>
          <p:nvSpPr>
            <p:cNvPr id="115"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16"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17"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118" name="Google Shape;1110;p48"/>
          <p:cNvGrpSpPr/>
          <p:nvPr/>
        </p:nvGrpSpPr>
        <p:grpSpPr>
          <a:xfrm>
            <a:off x="3539962" y="3066004"/>
            <a:ext cx="288000" cy="268177"/>
            <a:chOff x="4852681" y="4457861"/>
            <a:chExt cx="719788" cy="607646"/>
          </a:xfrm>
        </p:grpSpPr>
        <p:sp>
          <p:nvSpPr>
            <p:cNvPr id="119"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20"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21"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122" name="Google Shape;1110;p48"/>
          <p:cNvGrpSpPr/>
          <p:nvPr/>
        </p:nvGrpSpPr>
        <p:grpSpPr>
          <a:xfrm>
            <a:off x="3539962" y="3498139"/>
            <a:ext cx="288000" cy="268177"/>
            <a:chOff x="4852681" y="4457861"/>
            <a:chExt cx="719788" cy="607646"/>
          </a:xfrm>
        </p:grpSpPr>
        <p:sp>
          <p:nvSpPr>
            <p:cNvPr id="123"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24"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25"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sp>
        <p:nvSpPr>
          <p:cNvPr id="126" name="مربع نص 125"/>
          <p:cNvSpPr txBox="1"/>
          <p:nvPr/>
        </p:nvSpPr>
        <p:spPr>
          <a:xfrm>
            <a:off x="3920505" y="1823756"/>
            <a:ext cx="1438135" cy="307777"/>
          </a:xfrm>
          <a:prstGeom prst="rect">
            <a:avLst/>
          </a:prstGeom>
          <a:noFill/>
        </p:spPr>
        <p:txBody>
          <a:bodyPr wrap="square" rtlCol="0">
            <a:spAutoFit/>
          </a:bodyPr>
          <a:lstStyle/>
          <a:p>
            <a:r>
              <a:rPr lang="en-US" b="1" dirty="0">
                <a:latin typeface="+mn-lt"/>
              </a:rPr>
              <a:t>Dataset</a:t>
            </a:r>
          </a:p>
        </p:txBody>
      </p:sp>
      <p:grpSp>
        <p:nvGrpSpPr>
          <p:cNvPr id="128" name="Google Shape;1110;p48"/>
          <p:cNvGrpSpPr/>
          <p:nvPr/>
        </p:nvGrpSpPr>
        <p:grpSpPr>
          <a:xfrm>
            <a:off x="3546749" y="3075916"/>
            <a:ext cx="288000" cy="268177"/>
            <a:chOff x="4852681" y="4457861"/>
            <a:chExt cx="719788" cy="607646"/>
          </a:xfrm>
        </p:grpSpPr>
        <p:sp>
          <p:nvSpPr>
            <p:cNvPr id="129"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30"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31"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134" name="Google Shape;1110;p48"/>
          <p:cNvGrpSpPr/>
          <p:nvPr/>
        </p:nvGrpSpPr>
        <p:grpSpPr>
          <a:xfrm>
            <a:off x="3544724" y="3940012"/>
            <a:ext cx="288000" cy="268177"/>
            <a:chOff x="4852681" y="4457861"/>
            <a:chExt cx="719788" cy="607646"/>
          </a:xfrm>
        </p:grpSpPr>
        <p:sp>
          <p:nvSpPr>
            <p:cNvPr id="135"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36"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37"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grpSp>
        <p:nvGrpSpPr>
          <p:cNvPr id="138" name="Google Shape;1110;p48"/>
          <p:cNvGrpSpPr/>
          <p:nvPr/>
        </p:nvGrpSpPr>
        <p:grpSpPr>
          <a:xfrm>
            <a:off x="6156176" y="1432590"/>
            <a:ext cx="288000" cy="268177"/>
            <a:chOff x="4852681" y="4457861"/>
            <a:chExt cx="719788" cy="607646"/>
          </a:xfrm>
        </p:grpSpPr>
        <p:sp>
          <p:nvSpPr>
            <p:cNvPr id="139"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40"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41"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sp>
        <p:nvSpPr>
          <p:cNvPr id="156" name="مربع نص 155"/>
          <p:cNvSpPr txBox="1"/>
          <p:nvPr/>
        </p:nvSpPr>
        <p:spPr>
          <a:xfrm>
            <a:off x="3856669" y="3527666"/>
            <a:ext cx="1430662" cy="307777"/>
          </a:xfrm>
          <a:prstGeom prst="rect">
            <a:avLst/>
          </a:prstGeom>
          <a:noFill/>
        </p:spPr>
        <p:txBody>
          <a:bodyPr wrap="square" rtlCol="0">
            <a:spAutoFit/>
          </a:bodyPr>
          <a:lstStyle/>
          <a:p>
            <a:r>
              <a:rPr lang="en-US" b="1" dirty="0">
                <a:latin typeface="+mn-lt"/>
              </a:rPr>
              <a:t>Future work</a:t>
            </a:r>
          </a:p>
        </p:txBody>
      </p:sp>
      <p:sp>
        <p:nvSpPr>
          <p:cNvPr id="157" name="مربع نص 156"/>
          <p:cNvSpPr txBox="1"/>
          <p:nvPr/>
        </p:nvSpPr>
        <p:spPr>
          <a:xfrm>
            <a:off x="3920504" y="3970189"/>
            <a:ext cx="1438135" cy="307777"/>
          </a:xfrm>
          <a:prstGeom prst="rect">
            <a:avLst/>
          </a:prstGeom>
          <a:noFill/>
        </p:spPr>
        <p:txBody>
          <a:bodyPr wrap="square" rtlCol="0">
            <a:spAutoFit/>
          </a:bodyPr>
          <a:lstStyle/>
          <a:p>
            <a:r>
              <a:rPr lang="en-US" b="1" dirty="0">
                <a:latin typeface="+mn-lt"/>
              </a:rPr>
              <a:t>Conclusion</a:t>
            </a:r>
          </a:p>
        </p:txBody>
      </p:sp>
      <p:grpSp>
        <p:nvGrpSpPr>
          <p:cNvPr id="158" name="Google Shape;1110;p48"/>
          <p:cNvGrpSpPr/>
          <p:nvPr/>
        </p:nvGrpSpPr>
        <p:grpSpPr>
          <a:xfrm>
            <a:off x="3539277" y="2252899"/>
            <a:ext cx="288000" cy="268177"/>
            <a:chOff x="4852681" y="4457861"/>
            <a:chExt cx="719788" cy="607646"/>
          </a:xfrm>
        </p:grpSpPr>
        <p:sp>
          <p:nvSpPr>
            <p:cNvPr id="160"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61"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62"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sp>
        <p:nvSpPr>
          <p:cNvPr id="175" name="مربع نص 174"/>
          <p:cNvSpPr txBox="1"/>
          <p:nvPr/>
        </p:nvSpPr>
        <p:spPr>
          <a:xfrm>
            <a:off x="3817785" y="2243074"/>
            <a:ext cx="1438135" cy="307777"/>
          </a:xfrm>
          <a:prstGeom prst="rect">
            <a:avLst/>
          </a:prstGeom>
          <a:noFill/>
        </p:spPr>
        <p:txBody>
          <a:bodyPr wrap="square" rtlCol="0">
            <a:spAutoFit/>
          </a:bodyPr>
          <a:lstStyle/>
          <a:p>
            <a:endParaRPr lang="en-US" b="1" dirty="0">
              <a:latin typeface="+mn-lt"/>
            </a:endParaRPr>
          </a:p>
        </p:txBody>
      </p:sp>
      <p:sp>
        <p:nvSpPr>
          <p:cNvPr id="176" name="مربع نص 175"/>
          <p:cNvSpPr txBox="1"/>
          <p:nvPr/>
        </p:nvSpPr>
        <p:spPr>
          <a:xfrm>
            <a:off x="6464839" y="1409702"/>
            <a:ext cx="1440160" cy="307777"/>
          </a:xfrm>
          <a:prstGeom prst="rect">
            <a:avLst/>
          </a:prstGeom>
          <a:noFill/>
        </p:spPr>
        <p:txBody>
          <a:bodyPr wrap="square" rtlCol="0">
            <a:spAutoFit/>
          </a:bodyPr>
          <a:lstStyle/>
          <a:p>
            <a:r>
              <a:rPr lang="en-US" b="1" dirty="0">
                <a:latin typeface="+mn-lt"/>
              </a:rPr>
              <a:t>Reference</a:t>
            </a:r>
          </a:p>
        </p:txBody>
      </p:sp>
      <p:sp>
        <p:nvSpPr>
          <p:cNvPr id="212" name="مربع نص 211"/>
          <p:cNvSpPr txBox="1"/>
          <p:nvPr/>
        </p:nvSpPr>
        <p:spPr>
          <a:xfrm>
            <a:off x="3830019" y="2614298"/>
            <a:ext cx="1798175" cy="307777"/>
          </a:xfrm>
          <a:prstGeom prst="rect">
            <a:avLst/>
          </a:prstGeom>
          <a:noFill/>
        </p:spPr>
        <p:txBody>
          <a:bodyPr wrap="square" rtlCol="0">
            <a:spAutoFit/>
          </a:bodyPr>
          <a:lstStyle/>
          <a:p>
            <a:endParaRPr lang="en-US" b="1" dirty="0">
              <a:latin typeface="+mn-lt"/>
            </a:endParaRPr>
          </a:p>
        </p:txBody>
      </p:sp>
      <p:sp>
        <p:nvSpPr>
          <p:cNvPr id="223" name="مربع نص 222"/>
          <p:cNvSpPr txBox="1"/>
          <p:nvPr/>
        </p:nvSpPr>
        <p:spPr>
          <a:xfrm>
            <a:off x="3920505" y="2214670"/>
            <a:ext cx="1438135" cy="307777"/>
          </a:xfrm>
          <a:prstGeom prst="rect">
            <a:avLst/>
          </a:prstGeom>
          <a:noFill/>
        </p:spPr>
        <p:txBody>
          <a:bodyPr wrap="square" rtlCol="0">
            <a:spAutoFit/>
          </a:bodyPr>
          <a:lstStyle/>
          <a:p>
            <a:r>
              <a:rPr lang="en-US" b="1" dirty="0">
                <a:latin typeface="+mn-lt"/>
              </a:rPr>
              <a:t>Result</a:t>
            </a:r>
          </a:p>
        </p:txBody>
      </p:sp>
      <p:sp>
        <p:nvSpPr>
          <p:cNvPr id="232" name="مربع نص 231"/>
          <p:cNvSpPr txBox="1"/>
          <p:nvPr/>
        </p:nvSpPr>
        <p:spPr>
          <a:xfrm>
            <a:off x="3920504" y="2644110"/>
            <a:ext cx="1438135" cy="307777"/>
          </a:xfrm>
          <a:prstGeom prst="rect">
            <a:avLst/>
          </a:prstGeom>
          <a:noFill/>
        </p:spPr>
        <p:txBody>
          <a:bodyPr wrap="square" rtlCol="0">
            <a:spAutoFit/>
          </a:bodyPr>
          <a:lstStyle/>
          <a:p>
            <a:r>
              <a:rPr lang="en-US" b="1" dirty="0">
                <a:latin typeface="+mn-lt"/>
              </a:rPr>
              <a:t>Overview</a:t>
            </a:r>
          </a:p>
        </p:txBody>
      </p:sp>
      <p:sp>
        <p:nvSpPr>
          <p:cNvPr id="233" name="مربع نص 232"/>
          <p:cNvSpPr txBox="1"/>
          <p:nvPr/>
        </p:nvSpPr>
        <p:spPr>
          <a:xfrm>
            <a:off x="3841536" y="3041053"/>
            <a:ext cx="2379001" cy="307777"/>
          </a:xfrm>
          <a:prstGeom prst="rect">
            <a:avLst/>
          </a:prstGeom>
          <a:noFill/>
        </p:spPr>
        <p:txBody>
          <a:bodyPr wrap="square" rtlCol="0">
            <a:spAutoFit/>
          </a:bodyPr>
          <a:lstStyle/>
          <a:p>
            <a:r>
              <a:rPr lang="en-US" b="1" dirty="0">
                <a:latin typeface="+mn-lt"/>
              </a:rPr>
              <a:t>Tools and Technologies</a:t>
            </a:r>
          </a:p>
        </p:txBody>
      </p:sp>
      <p:grpSp>
        <p:nvGrpSpPr>
          <p:cNvPr id="127" name="Google Shape;1110;p48"/>
          <p:cNvGrpSpPr/>
          <p:nvPr/>
        </p:nvGrpSpPr>
        <p:grpSpPr>
          <a:xfrm>
            <a:off x="3563920" y="1471790"/>
            <a:ext cx="288000" cy="268177"/>
            <a:chOff x="4852681" y="4457861"/>
            <a:chExt cx="719788" cy="607646"/>
          </a:xfrm>
        </p:grpSpPr>
        <p:sp>
          <p:nvSpPr>
            <p:cNvPr id="132" name="Google Shape;1111;p48"/>
            <p:cNvSpPr/>
            <p:nvPr/>
          </p:nvSpPr>
          <p:spPr>
            <a:xfrm>
              <a:off x="5209001" y="4739226"/>
              <a:ext cx="363468" cy="326281"/>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33" name="Google Shape;1112;p48"/>
            <p:cNvSpPr/>
            <p:nvPr/>
          </p:nvSpPr>
          <p:spPr>
            <a:xfrm>
              <a:off x="4852681" y="4739226"/>
              <a:ext cx="363266" cy="326281"/>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tx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sp>
          <p:nvSpPr>
            <p:cNvPr id="150" name="Google Shape;1113;p48"/>
            <p:cNvSpPr/>
            <p:nvPr/>
          </p:nvSpPr>
          <p:spPr>
            <a:xfrm>
              <a:off x="5044529" y="4457861"/>
              <a:ext cx="359894" cy="32628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mn-lt"/>
                <a:ea typeface="Calibri"/>
                <a:cs typeface="Calibri"/>
                <a:sym typeface="Calibri"/>
              </a:endParaRPr>
            </a:p>
          </p:txBody>
        </p:sp>
      </p:grpSp>
    </p:spTree>
    <p:extLst>
      <p:ext uri="{BB962C8B-B14F-4D97-AF65-F5344CB8AC3E}">
        <p14:creationId xmlns:p14="http://schemas.microsoft.com/office/powerpoint/2010/main" val="19779745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47507" y="1161908"/>
            <a:ext cx="8731487" cy="3763756"/>
          </a:xfrm>
        </p:spPr>
        <p:txBody>
          <a:bodyPr/>
          <a:lstStyle/>
          <a:p>
            <a:pPr marL="285750" lvl="0" indent="-285750">
              <a:buClr>
                <a:srgbClr val="000000"/>
              </a:buClr>
              <a:buSzTx/>
              <a:buFont typeface="Wingdings" panose="05000000000000000000" pitchFamily="2" charset="2"/>
              <a:buChar char="Ø"/>
            </a:pPr>
            <a:r>
              <a:rPr lang="en-US" sz="1800" b="1" dirty="0">
                <a:solidFill>
                  <a:srgbClr val="222222"/>
                </a:solidFill>
                <a:latin typeface="Arial"/>
              </a:rPr>
              <a:t>Naive Bayes  (Cont.)</a:t>
            </a:r>
            <a:endParaRPr lang="en-US" sz="1800" dirty="0">
              <a:solidFill>
                <a:srgbClr val="222222"/>
              </a:solidFill>
              <a:latin typeface="Arial"/>
            </a:endParaRPr>
          </a:p>
          <a:p>
            <a:pPr marL="0" lvl="0" indent="0">
              <a:buClr>
                <a:srgbClr val="000000"/>
              </a:buClr>
              <a:buSzTx/>
              <a:buNone/>
            </a:pPr>
            <a:endParaRPr lang="en-US" sz="1800" dirty="0">
              <a:solidFill>
                <a:srgbClr val="222222"/>
              </a:solidFill>
              <a:latin typeface="Arial"/>
            </a:endParaRPr>
          </a:p>
          <a:p>
            <a:pPr marL="0" lvl="0" indent="0">
              <a:buClr>
                <a:srgbClr val="000000"/>
              </a:buClr>
              <a:buSzTx/>
              <a:buNone/>
            </a:pPr>
            <a:r>
              <a:rPr lang="en-US" sz="1800" dirty="0">
                <a:solidFill>
                  <a:srgbClr val="222222"/>
                </a:solidFill>
                <a:latin typeface="Arial"/>
              </a:rPr>
              <a:t>3. Ease of Implementation:</a:t>
            </a:r>
          </a:p>
          <a:p>
            <a:pPr marL="0" lvl="0" indent="0">
              <a:buClr>
                <a:srgbClr val="000000"/>
              </a:buClr>
              <a:buSzTx/>
              <a:buNone/>
            </a:pPr>
            <a:r>
              <a:rPr lang="en-US" sz="1800" dirty="0">
                <a:solidFill>
                  <a:srgbClr val="222222"/>
                </a:solidFill>
                <a:latin typeface="Arial"/>
              </a:rPr>
              <a:t>It is straightforward to implement and requires minimal tuning of </a:t>
            </a:r>
            <a:r>
              <a:rPr lang="en-US" sz="1800" dirty="0" err="1">
                <a:solidFill>
                  <a:srgbClr val="222222"/>
                </a:solidFill>
                <a:latin typeface="Arial"/>
              </a:rPr>
              <a:t>hyperparameters</a:t>
            </a:r>
            <a:r>
              <a:rPr lang="en-US" sz="1800" dirty="0">
                <a:solidFill>
                  <a:srgbClr val="222222"/>
                </a:solidFill>
                <a:latin typeface="Arial"/>
              </a:rPr>
              <a:t>, making it an excellent choice for quick and effective solutions.</a:t>
            </a:r>
          </a:p>
          <a:p>
            <a:pPr marL="0" lvl="0" indent="0">
              <a:buClr>
                <a:srgbClr val="000000"/>
              </a:buClr>
              <a:buSzTx/>
              <a:buNone/>
            </a:pPr>
            <a:endParaRPr lang="en-US" sz="1800" dirty="0">
              <a:solidFill>
                <a:srgbClr val="222222"/>
              </a:solidFill>
              <a:latin typeface="Arial"/>
            </a:endParaRPr>
          </a:p>
          <a:p>
            <a:pPr marL="0" lvl="0" indent="0">
              <a:buClr>
                <a:srgbClr val="000000"/>
              </a:buClr>
              <a:buSzTx/>
              <a:buNone/>
            </a:pPr>
            <a:r>
              <a:rPr lang="en-US" sz="1800" dirty="0">
                <a:solidFill>
                  <a:srgbClr val="222222"/>
                </a:solidFill>
                <a:latin typeface="Arial"/>
              </a:rPr>
              <a:t>Accuracy: The resulting accuracy of using the naive </a:t>
            </a:r>
            <a:r>
              <a:rPr lang="en-US" sz="1800" dirty="0" err="1">
                <a:solidFill>
                  <a:srgbClr val="222222"/>
                </a:solidFill>
                <a:latin typeface="Arial"/>
              </a:rPr>
              <a:t>bayes</a:t>
            </a:r>
            <a:r>
              <a:rPr lang="en-US" sz="1800" dirty="0">
                <a:solidFill>
                  <a:srgbClr val="222222"/>
                </a:solidFill>
                <a:latin typeface="Arial"/>
              </a:rPr>
              <a:t> algorithm is </a:t>
            </a:r>
            <a:r>
              <a:rPr lang="en-US" sz="1800" b="1" dirty="0">
                <a:solidFill>
                  <a:srgbClr val="222222"/>
                </a:solidFill>
                <a:latin typeface="Arial"/>
              </a:rPr>
              <a:t>0.96950672</a:t>
            </a:r>
          </a:p>
          <a:p>
            <a:pPr marL="101600" indent="0">
              <a:buNone/>
            </a:pPr>
            <a:endParaRPr lang="ar-EG" sz="1600" dirty="0"/>
          </a:p>
        </p:txBody>
      </p:sp>
      <p:sp>
        <p:nvSpPr>
          <p:cNvPr id="4" name="Title 3"/>
          <p:cNvSpPr>
            <a:spLocks noGrp="1"/>
          </p:cNvSpPr>
          <p:nvPr>
            <p:ph type="title"/>
          </p:nvPr>
        </p:nvSpPr>
        <p:spPr/>
        <p:txBody>
          <a:bodyPr/>
          <a:lstStyle/>
          <a:p>
            <a:r>
              <a:rPr lang="en-US" sz="2400" b="1" dirty="0">
                <a:solidFill>
                  <a:srgbClr val="FFFFFF"/>
                </a:solidFill>
                <a:latin typeface="Arial"/>
                <a:ea typeface="Raleway"/>
                <a:cs typeface="Raleway"/>
                <a:sym typeface="Raleway"/>
              </a:rPr>
              <a:t>Algorithms</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30</a:t>
            </a:fld>
            <a:endParaRPr lang="en"/>
          </a:p>
        </p:txBody>
      </p:sp>
    </p:spTree>
    <p:extLst>
      <p:ext uri="{BB962C8B-B14F-4D97-AF65-F5344CB8AC3E}">
        <p14:creationId xmlns:p14="http://schemas.microsoft.com/office/powerpoint/2010/main" val="39232335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71880" y="1237534"/>
            <a:ext cx="8738364" cy="3688129"/>
          </a:xfrm>
        </p:spPr>
        <p:txBody>
          <a:bodyPr/>
          <a:lstStyle/>
          <a:p>
            <a:pPr marL="342900" lvl="0" indent="-342900">
              <a:buClr>
                <a:srgbClr val="000000"/>
              </a:buClr>
              <a:buSzTx/>
              <a:buFont typeface="Wingdings" panose="05000000000000000000" pitchFamily="2" charset="2"/>
              <a:buChar char="Ø"/>
            </a:pPr>
            <a:r>
              <a:rPr lang="en-US" b="1" dirty="0">
                <a:solidFill>
                  <a:srgbClr val="222222"/>
                </a:solidFill>
                <a:latin typeface="Arial"/>
              </a:rPr>
              <a:t>Algorithms:(Long Short – Term Memory):</a:t>
            </a:r>
          </a:p>
          <a:p>
            <a:pPr marL="0" lvl="0" indent="0">
              <a:buClr>
                <a:srgbClr val="000000"/>
              </a:buClr>
              <a:buSzTx/>
              <a:buNone/>
            </a:pPr>
            <a:r>
              <a:rPr lang="en-US" sz="1800" dirty="0">
                <a:solidFill>
                  <a:srgbClr val="222222"/>
                </a:solidFill>
                <a:latin typeface="Arial"/>
              </a:rPr>
              <a:t>LSTM (Long Short-Term Memory) algorithm is widely used in smooth and time-series data analysis. </a:t>
            </a:r>
          </a:p>
          <a:p>
            <a:endParaRPr lang="ar-EG" dirty="0"/>
          </a:p>
        </p:txBody>
      </p:sp>
      <p:sp>
        <p:nvSpPr>
          <p:cNvPr id="4" name="Title 3"/>
          <p:cNvSpPr>
            <a:spLocks noGrp="1"/>
          </p:cNvSpPr>
          <p:nvPr>
            <p:ph type="title"/>
          </p:nvPr>
        </p:nvSpPr>
        <p:spPr/>
        <p:txBody>
          <a:bodyPr/>
          <a:lstStyle/>
          <a:p>
            <a:r>
              <a:rPr lang="en-US" sz="2400" b="1" dirty="0">
                <a:solidFill>
                  <a:srgbClr val="FFFFFF"/>
                </a:solidFill>
                <a:latin typeface="Arial"/>
                <a:ea typeface="Raleway"/>
                <a:cs typeface="Raleway"/>
                <a:sym typeface="Raleway"/>
              </a:rPr>
              <a:t>Algorithms</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31</a:t>
            </a:fld>
            <a:endParaRPr lang="e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9024" y="2276812"/>
            <a:ext cx="2906431" cy="2790637"/>
          </a:xfrm>
          <a:prstGeom prst="rect">
            <a:avLst/>
          </a:prstGeom>
        </p:spPr>
      </p:pic>
    </p:spTree>
    <p:extLst>
      <p:ext uri="{BB962C8B-B14F-4D97-AF65-F5344CB8AC3E}">
        <p14:creationId xmlns:p14="http://schemas.microsoft.com/office/powerpoint/2010/main" val="3251082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26881" y="1196283"/>
            <a:ext cx="8793365" cy="3729380"/>
          </a:xfrm>
        </p:spPr>
        <p:txBody>
          <a:bodyPr/>
          <a:lstStyle/>
          <a:p>
            <a:pPr marL="342900" lvl="0" indent="-342900">
              <a:buClr>
                <a:srgbClr val="000000"/>
              </a:buClr>
              <a:buSzTx/>
              <a:buFont typeface="Wingdings" panose="05000000000000000000" pitchFamily="2" charset="2"/>
              <a:buChar char="Ø"/>
            </a:pPr>
            <a:r>
              <a:rPr lang="en-US" b="1" dirty="0">
                <a:solidFill>
                  <a:srgbClr val="222222"/>
                </a:solidFill>
                <a:latin typeface="Arial"/>
              </a:rPr>
              <a:t>Long Short – Term Memory (Cont.):</a:t>
            </a:r>
            <a:endParaRPr lang="en-US" dirty="0">
              <a:solidFill>
                <a:srgbClr val="222222"/>
              </a:solidFill>
              <a:latin typeface="Arial"/>
            </a:endParaRPr>
          </a:p>
          <a:p>
            <a:pPr marL="0" lvl="0" indent="0">
              <a:buClr>
                <a:srgbClr val="000000"/>
              </a:buClr>
              <a:buSzTx/>
              <a:buNone/>
            </a:pPr>
            <a:r>
              <a:rPr lang="en-US" sz="1800" dirty="0">
                <a:solidFill>
                  <a:srgbClr val="222222"/>
                </a:solidFill>
                <a:latin typeface="Arial"/>
              </a:rPr>
              <a:t>Here are some benefits of using LSTM algorithm:</a:t>
            </a:r>
          </a:p>
          <a:p>
            <a:pPr marL="0" lvl="0" indent="0">
              <a:buClr>
                <a:srgbClr val="000000"/>
              </a:buClr>
              <a:buSzTx/>
              <a:buNone/>
            </a:pPr>
            <a:r>
              <a:rPr lang="en-US" sz="1600" b="1" dirty="0">
                <a:solidFill>
                  <a:srgbClr val="222222"/>
                </a:solidFill>
                <a:latin typeface="Arial"/>
              </a:rPr>
              <a:t>1. Ability to deal with time:</a:t>
            </a:r>
          </a:p>
          <a:p>
            <a:pPr marL="0" lvl="0" indent="0">
              <a:buClr>
                <a:srgbClr val="000000"/>
              </a:buClr>
              <a:buSzTx/>
              <a:buNone/>
            </a:pPr>
            <a:r>
              <a:rPr lang="en-US" sz="1600" dirty="0">
                <a:solidFill>
                  <a:srgbClr val="222222"/>
                </a:solidFill>
                <a:latin typeface="Arial"/>
              </a:rPr>
              <a:t>LSTM has the ability to understand and analyze time series thanks to its ability to retain memory for long periods, which makes it useful in predicting future events in time series.</a:t>
            </a:r>
          </a:p>
          <a:p>
            <a:pPr marL="0" lvl="0" indent="0">
              <a:buClr>
                <a:srgbClr val="000000"/>
              </a:buClr>
              <a:buSzTx/>
              <a:buNone/>
              <a:defRPr/>
            </a:pPr>
            <a:r>
              <a:rPr lang="en-US" sz="1600" b="1" dirty="0">
                <a:solidFill>
                  <a:srgbClr val="222222"/>
                </a:solidFill>
                <a:latin typeface="Arial"/>
              </a:rPr>
              <a:t>2. Dealing with the effect of short-term memory:</a:t>
            </a:r>
          </a:p>
          <a:p>
            <a:pPr marL="0" lvl="0" indent="0">
              <a:buClr>
                <a:srgbClr val="000000"/>
              </a:buClr>
              <a:buSzTx/>
              <a:buNone/>
              <a:defRPr/>
            </a:pPr>
            <a:r>
              <a:rPr lang="en-US" sz="1600" dirty="0">
                <a:solidFill>
                  <a:srgbClr val="222222"/>
                </a:solidFill>
                <a:latin typeface="Arial"/>
              </a:rPr>
              <a:t>The design of LSTM allows it to bypass the problem of disappearing derivatives that occurs in ordinary neural networks when dealing with long time series.</a:t>
            </a:r>
          </a:p>
          <a:p>
            <a:pPr marL="0" lvl="0" indent="0">
              <a:buClr>
                <a:srgbClr val="000000"/>
              </a:buClr>
              <a:buSzTx/>
              <a:buNone/>
              <a:defRPr/>
            </a:pPr>
            <a:r>
              <a:rPr lang="en-US" sz="1600" dirty="0">
                <a:solidFill>
                  <a:srgbClr val="222222"/>
                </a:solidFill>
                <a:latin typeface="Arial"/>
              </a:rPr>
              <a:t>Accuracy: The resulting accuracy of using the </a:t>
            </a:r>
            <a:r>
              <a:rPr lang="en-US" sz="1600" dirty="0" err="1">
                <a:solidFill>
                  <a:srgbClr val="222222"/>
                </a:solidFill>
                <a:latin typeface="Arial"/>
              </a:rPr>
              <a:t>Lstm</a:t>
            </a:r>
            <a:r>
              <a:rPr lang="en-US" sz="1600" dirty="0">
                <a:solidFill>
                  <a:srgbClr val="222222"/>
                </a:solidFill>
                <a:latin typeface="Arial"/>
              </a:rPr>
              <a:t> algorithm is </a:t>
            </a:r>
            <a:r>
              <a:rPr lang="en-US" sz="1600" b="1" dirty="0">
                <a:solidFill>
                  <a:srgbClr val="222222"/>
                </a:solidFill>
                <a:latin typeface="Arial"/>
              </a:rPr>
              <a:t>0.98654</a:t>
            </a:r>
          </a:p>
          <a:p>
            <a:pPr marL="101600" indent="0">
              <a:buNone/>
            </a:pPr>
            <a:endParaRPr lang="ar-EG" dirty="0"/>
          </a:p>
        </p:txBody>
      </p:sp>
      <p:sp>
        <p:nvSpPr>
          <p:cNvPr id="4" name="Title 3"/>
          <p:cNvSpPr>
            <a:spLocks noGrp="1"/>
          </p:cNvSpPr>
          <p:nvPr>
            <p:ph type="title"/>
          </p:nvPr>
        </p:nvSpPr>
        <p:spPr/>
        <p:txBody>
          <a:bodyPr/>
          <a:lstStyle/>
          <a:p>
            <a:r>
              <a:rPr lang="en-US" sz="2400" b="1" dirty="0">
                <a:solidFill>
                  <a:srgbClr val="FFFFFF"/>
                </a:solidFill>
                <a:latin typeface="Arial"/>
                <a:ea typeface="Raleway"/>
                <a:cs typeface="Raleway"/>
                <a:sym typeface="Raleway"/>
              </a:rPr>
              <a:t>Algorithms</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32</a:t>
            </a:fld>
            <a:endParaRPr lang="en"/>
          </a:p>
        </p:txBody>
      </p:sp>
    </p:spTree>
    <p:extLst>
      <p:ext uri="{BB962C8B-B14F-4D97-AF65-F5344CB8AC3E}">
        <p14:creationId xmlns:p14="http://schemas.microsoft.com/office/powerpoint/2010/main" val="12997916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65005" y="1175657"/>
            <a:ext cx="6648307" cy="3750006"/>
          </a:xfrm>
        </p:spPr>
        <p:txBody>
          <a:bodyPr/>
          <a:lstStyle/>
          <a:p>
            <a:pPr marL="342900" lvl="0" indent="-342900" fontAlgn="base">
              <a:buClr>
                <a:srgbClr val="000000"/>
              </a:buClr>
              <a:buSzTx/>
              <a:buFont typeface="Wingdings" panose="05000000000000000000" pitchFamily="2" charset="2"/>
              <a:buChar char="Ø"/>
            </a:pPr>
            <a:r>
              <a:rPr lang="en-US" b="1" dirty="0">
                <a:solidFill>
                  <a:srgbClr val="222222"/>
                </a:solidFill>
                <a:latin typeface="Arial"/>
              </a:rPr>
              <a:t>Gated recurrent unit GRU</a:t>
            </a:r>
          </a:p>
          <a:p>
            <a:pPr marL="0" lvl="0" indent="0" fontAlgn="base">
              <a:spcBef>
                <a:spcPts val="0"/>
              </a:spcBef>
              <a:buClr>
                <a:srgbClr val="000000"/>
              </a:buClr>
              <a:buSzTx/>
              <a:buNone/>
            </a:pPr>
            <a:r>
              <a:rPr lang="en-US" sz="1600" dirty="0">
                <a:solidFill>
                  <a:srgbClr val="222222"/>
                </a:solidFill>
                <a:latin typeface="Arial"/>
              </a:rPr>
              <a:t>Like LSTM, GRU can process sequential data such as text and time-series data.  are used to control the flow of information the network.​</a:t>
            </a:r>
          </a:p>
          <a:p>
            <a:pPr marL="0" lvl="0" indent="0" fontAlgn="base">
              <a:spcBef>
                <a:spcPts val="0"/>
              </a:spcBef>
              <a:buClr>
                <a:srgbClr val="000000"/>
              </a:buClr>
              <a:buSzTx/>
              <a:buNone/>
            </a:pPr>
            <a:r>
              <a:rPr lang="en-US" sz="1600" dirty="0">
                <a:solidFill>
                  <a:srgbClr val="222222"/>
                </a:solidFill>
                <a:latin typeface="Arial"/>
              </a:rPr>
              <a:t>It uses only two gateways:</a:t>
            </a:r>
          </a:p>
          <a:p>
            <a:pPr marL="0" lvl="0" indent="0" fontAlgn="base">
              <a:spcBef>
                <a:spcPts val="0"/>
              </a:spcBef>
              <a:buClr>
                <a:srgbClr val="000000"/>
              </a:buClr>
              <a:buSzTx/>
              <a:buNone/>
            </a:pPr>
            <a:r>
              <a:rPr lang="en-US" sz="1600" dirty="0">
                <a:solidFill>
                  <a:srgbClr val="222222"/>
                </a:solidFill>
                <a:latin typeface="Arial"/>
              </a:rPr>
              <a:t>Update Gate: Decides how much new information will be added to the internal state.</a:t>
            </a:r>
          </a:p>
          <a:p>
            <a:pPr marL="0" lvl="0" indent="0" fontAlgn="base">
              <a:spcBef>
                <a:spcPts val="0"/>
              </a:spcBef>
              <a:buClr>
                <a:srgbClr val="000000"/>
              </a:buClr>
              <a:buSzTx/>
              <a:buNone/>
            </a:pPr>
            <a:r>
              <a:rPr lang="en-US" sz="1600" dirty="0">
                <a:solidFill>
                  <a:srgbClr val="222222"/>
                </a:solidFill>
                <a:latin typeface="Arial"/>
              </a:rPr>
              <a:t>Reset Gate: Determines the amount of reliance on previous information.​</a:t>
            </a:r>
          </a:p>
          <a:p>
            <a:pPr marL="0" lvl="0" indent="0" fontAlgn="base">
              <a:spcBef>
                <a:spcPts val="0"/>
              </a:spcBef>
              <a:buClr>
                <a:srgbClr val="000000"/>
              </a:buClr>
              <a:buSzTx/>
              <a:buNone/>
            </a:pPr>
            <a:endParaRPr lang="en-US" sz="1800" dirty="0">
              <a:solidFill>
                <a:srgbClr val="222222"/>
              </a:solidFill>
              <a:latin typeface="Arial"/>
            </a:endParaRPr>
          </a:p>
          <a:p>
            <a:pPr marL="0" lvl="0" indent="0" fontAlgn="base">
              <a:spcBef>
                <a:spcPts val="0"/>
              </a:spcBef>
              <a:buClr>
                <a:srgbClr val="000000"/>
              </a:buClr>
              <a:buSzTx/>
              <a:buNone/>
            </a:pPr>
            <a:endParaRPr lang="en-US" sz="1800" dirty="0">
              <a:solidFill>
                <a:srgbClr val="222222"/>
              </a:solidFill>
              <a:latin typeface="Arial"/>
            </a:endParaRPr>
          </a:p>
          <a:p>
            <a:pPr marL="0" lvl="0" indent="0" fontAlgn="base">
              <a:spcBef>
                <a:spcPts val="0"/>
              </a:spcBef>
              <a:buClr>
                <a:srgbClr val="000000"/>
              </a:buClr>
              <a:buSzTx/>
              <a:buNone/>
            </a:pPr>
            <a:r>
              <a:rPr lang="en-US" sz="1800" dirty="0" err="1">
                <a:solidFill>
                  <a:srgbClr val="222222"/>
                </a:solidFill>
                <a:latin typeface="Arial"/>
              </a:rPr>
              <a:t>Accuracy:The</a:t>
            </a:r>
            <a:r>
              <a:rPr lang="en-US" sz="1800" dirty="0">
                <a:solidFill>
                  <a:srgbClr val="222222"/>
                </a:solidFill>
                <a:latin typeface="Arial"/>
              </a:rPr>
              <a:t> resulting accuracy of using the GRU algorithm is</a:t>
            </a:r>
            <a:r>
              <a:rPr lang="en-US" sz="1800" b="1" dirty="0">
                <a:solidFill>
                  <a:srgbClr val="222222"/>
                </a:solidFill>
                <a:latin typeface="Arial"/>
              </a:rPr>
              <a:t>0.97223007</a:t>
            </a:r>
          </a:p>
          <a:p>
            <a:pPr>
              <a:buFont typeface="Wingdings" panose="05000000000000000000" pitchFamily="2" charset="2"/>
              <a:buChar char="Ø"/>
            </a:pPr>
            <a:endParaRPr lang="ar-EG" sz="1600" dirty="0"/>
          </a:p>
        </p:txBody>
      </p:sp>
      <p:sp>
        <p:nvSpPr>
          <p:cNvPr id="4" name="Title 3"/>
          <p:cNvSpPr>
            <a:spLocks noGrp="1"/>
          </p:cNvSpPr>
          <p:nvPr>
            <p:ph type="title"/>
          </p:nvPr>
        </p:nvSpPr>
        <p:spPr/>
        <p:txBody>
          <a:bodyPr/>
          <a:lstStyle/>
          <a:p>
            <a:r>
              <a:rPr lang="en-US" sz="2400" b="1" dirty="0">
                <a:solidFill>
                  <a:srgbClr val="FFFFFF"/>
                </a:solidFill>
                <a:latin typeface="Arial"/>
                <a:ea typeface="Raleway"/>
                <a:cs typeface="Raleway"/>
                <a:sym typeface="Raleway"/>
              </a:rPr>
              <a:t>Algorithms</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33</a:t>
            </a:fld>
            <a:endParaRPr lang="en"/>
          </a:p>
        </p:txBody>
      </p:sp>
      <p:pic>
        <p:nvPicPr>
          <p:cNvPr id="6" name="Picture 5" descr="A diagram of a circuit&#10;&#10;Description automatically generated">
            <a:extLst>
              <a:ext uri="{FF2B5EF4-FFF2-40B4-BE49-F238E27FC236}">
                <a16:creationId xmlns="" xmlns:a16="http://schemas.microsoft.com/office/drawing/2014/main" id="{7B328D77-E080-1DB9-C2F4-C7F49AAB16CA}"/>
              </a:ext>
            </a:extLst>
          </p:cNvPr>
          <p:cNvPicPr>
            <a:picLocks noChangeAspect="1"/>
          </p:cNvPicPr>
          <p:nvPr/>
        </p:nvPicPr>
        <p:blipFill rotWithShape="1">
          <a:blip r:embed="rId2"/>
          <a:srcRect t="3730" b="9960"/>
          <a:stretch/>
        </p:blipFill>
        <p:spPr>
          <a:xfrm>
            <a:off x="6476427" y="2644011"/>
            <a:ext cx="2615639" cy="2281652"/>
          </a:xfrm>
          <a:prstGeom prst="rect">
            <a:avLst/>
          </a:prstGeom>
        </p:spPr>
      </p:pic>
    </p:spTree>
    <p:extLst>
      <p:ext uri="{BB962C8B-B14F-4D97-AF65-F5344CB8AC3E}">
        <p14:creationId xmlns:p14="http://schemas.microsoft.com/office/powerpoint/2010/main" val="28415010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457199" y="1182532"/>
            <a:ext cx="8508045" cy="3743131"/>
          </a:xfrm>
        </p:spPr>
        <p:txBody>
          <a:bodyPr/>
          <a:lstStyle/>
          <a:p>
            <a:pPr marL="342900" lvl="0" indent="-342900">
              <a:spcBef>
                <a:spcPts val="0"/>
              </a:spcBef>
              <a:buClr>
                <a:srgbClr val="000000"/>
              </a:buClr>
              <a:buSzTx/>
              <a:buFont typeface="Wingdings" panose="05000000000000000000" pitchFamily="2" charset="2"/>
              <a:buChar char="Ø"/>
            </a:pPr>
            <a:r>
              <a:rPr lang="en-US" b="1" dirty="0">
                <a:solidFill>
                  <a:srgbClr val="222222"/>
                </a:solidFill>
                <a:latin typeface="Arial"/>
                <a:sym typeface="Arial"/>
              </a:rPr>
              <a:t>Random Forest</a:t>
            </a:r>
            <a:r>
              <a:rPr lang="en-US" sz="1800" b="1" dirty="0">
                <a:solidFill>
                  <a:srgbClr val="000000"/>
                </a:solidFill>
                <a:latin typeface="Calibri" panose="020F0502020204030204" pitchFamily="34" charset="0"/>
                <a:cs typeface="Arial"/>
                <a:sym typeface="Arial"/>
              </a:rPr>
              <a:t> </a:t>
            </a:r>
            <a:endParaRPr lang="en-US" sz="1400" b="1" dirty="0">
              <a:solidFill>
                <a:srgbClr val="222222"/>
              </a:solidFill>
              <a:latin typeface="Arial"/>
              <a:cs typeface="Arial"/>
            </a:endParaRPr>
          </a:p>
          <a:p>
            <a:pPr marL="0" lvl="0" indent="0">
              <a:spcBef>
                <a:spcPts val="0"/>
              </a:spcBef>
              <a:buClr>
                <a:srgbClr val="000000"/>
              </a:buClr>
              <a:buSzTx/>
              <a:buNone/>
            </a:pPr>
            <a:endParaRPr lang="en-US" sz="1400" b="1" dirty="0">
              <a:solidFill>
                <a:srgbClr val="222222"/>
              </a:solidFill>
              <a:latin typeface="Arial"/>
              <a:cs typeface="Arial"/>
            </a:endParaRPr>
          </a:p>
          <a:p>
            <a:pPr marL="0" lvl="0" indent="0">
              <a:spcBef>
                <a:spcPts val="0"/>
              </a:spcBef>
              <a:buClr>
                <a:srgbClr val="000000"/>
              </a:buClr>
              <a:buSzTx/>
              <a:buNone/>
            </a:pPr>
            <a:r>
              <a:rPr lang="en-US" sz="1800" dirty="0">
                <a:solidFill>
                  <a:srgbClr val="000000"/>
                </a:solidFill>
                <a:latin typeface="Calibri" panose="020F0502020204030204" pitchFamily="34" charset="0"/>
                <a:cs typeface="Arial"/>
                <a:sym typeface="Arial"/>
              </a:rPr>
              <a:t>The random forest model is used to classify and predict data, and to deal with big data. It improves accuracy, making it a powerful tool in the field of machine learning and data analysis.​</a:t>
            </a:r>
            <a:endParaRPr lang="ar-EG" sz="1800" dirty="0">
              <a:solidFill>
                <a:srgbClr val="000000"/>
              </a:solidFill>
              <a:latin typeface="Calibri" panose="020F0502020204030204" pitchFamily="34" charset="0"/>
              <a:cs typeface="Arial"/>
              <a:sym typeface="Arial"/>
            </a:endParaRPr>
          </a:p>
          <a:p>
            <a:pPr marL="0" lvl="0" indent="0">
              <a:spcBef>
                <a:spcPts val="0"/>
              </a:spcBef>
              <a:buClr>
                <a:srgbClr val="000000"/>
              </a:buClr>
              <a:buSzTx/>
              <a:buNone/>
            </a:pPr>
            <a:endParaRPr lang="en-US" sz="1400" dirty="0">
              <a:solidFill>
                <a:srgbClr val="000000"/>
              </a:solidFill>
              <a:latin typeface="Arial" panose="020B0604020202020204" pitchFamily="34" charset="0"/>
              <a:cs typeface="Arial"/>
              <a:sym typeface="Arial"/>
            </a:endParaRPr>
          </a:p>
          <a:p>
            <a:pPr marL="0" lvl="0" indent="0">
              <a:spcBef>
                <a:spcPts val="0"/>
              </a:spcBef>
              <a:buClr>
                <a:srgbClr val="000000"/>
              </a:buClr>
              <a:buSzTx/>
              <a:buNone/>
            </a:pPr>
            <a:r>
              <a:rPr lang="en-US" sz="1400" b="1" dirty="0">
                <a:solidFill>
                  <a:srgbClr val="222222"/>
                </a:solidFill>
                <a:latin typeface="Arial"/>
              </a:rPr>
              <a:t>Accuracy: </a:t>
            </a:r>
            <a:r>
              <a:rPr lang="en-US" sz="1800" b="1" dirty="0">
                <a:solidFill>
                  <a:srgbClr val="222222"/>
                </a:solidFill>
                <a:latin typeface="Courier New" panose="02070309020205020404" pitchFamily="49" charset="0"/>
                <a:cs typeface="Arial"/>
                <a:sym typeface="Arial"/>
              </a:rPr>
              <a:t>0.9650224215246637</a:t>
            </a:r>
            <a:endParaRPr lang="en-US" sz="1800" b="1" dirty="0">
              <a:solidFill>
                <a:srgbClr val="222222"/>
              </a:solidFill>
              <a:latin typeface="Arial"/>
            </a:endParaRPr>
          </a:p>
          <a:p>
            <a:endParaRPr lang="ar-EG" dirty="0"/>
          </a:p>
        </p:txBody>
      </p:sp>
      <p:sp>
        <p:nvSpPr>
          <p:cNvPr id="4" name="Title 3"/>
          <p:cNvSpPr>
            <a:spLocks noGrp="1"/>
          </p:cNvSpPr>
          <p:nvPr>
            <p:ph type="title"/>
          </p:nvPr>
        </p:nvSpPr>
        <p:spPr/>
        <p:txBody>
          <a:bodyPr/>
          <a:lstStyle/>
          <a:p>
            <a:r>
              <a:rPr lang="en-US" sz="2400" b="1" dirty="0">
                <a:solidFill>
                  <a:srgbClr val="FFFFFF"/>
                </a:solidFill>
                <a:latin typeface="Arial"/>
                <a:ea typeface="Raleway"/>
                <a:cs typeface="Raleway"/>
                <a:sym typeface="Raleway"/>
              </a:rPr>
              <a:t>Algorithms</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34</a:t>
            </a:fld>
            <a:endParaRPr lang="en"/>
          </a:p>
        </p:txBody>
      </p:sp>
    </p:spTree>
    <p:extLst>
      <p:ext uri="{BB962C8B-B14F-4D97-AF65-F5344CB8AC3E}">
        <p14:creationId xmlns:p14="http://schemas.microsoft.com/office/powerpoint/2010/main" val="13957092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9377" y="1216908"/>
            <a:ext cx="8896494" cy="3708755"/>
          </a:xfrm>
        </p:spPr>
        <p:txBody>
          <a:bodyPr/>
          <a:lstStyle/>
          <a:p>
            <a:pPr marL="342900" lvl="0" indent="-342900">
              <a:buClr>
                <a:srgbClr val="000000"/>
              </a:buClr>
              <a:buSzTx/>
              <a:buFont typeface="Wingdings" panose="05000000000000000000" pitchFamily="2" charset="2"/>
              <a:buChar char="Ø"/>
            </a:pPr>
            <a:r>
              <a:rPr lang="en-US" dirty="0">
                <a:solidFill>
                  <a:srgbClr val="202124"/>
                </a:solidFill>
                <a:latin typeface="Google Sans"/>
                <a:cs typeface="Arial"/>
                <a:sym typeface="Arial"/>
              </a:rPr>
              <a:t> </a:t>
            </a:r>
            <a:r>
              <a:rPr lang="en-US" b="1" dirty="0">
                <a:solidFill>
                  <a:srgbClr val="222222"/>
                </a:solidFill>
                <a:latin typeface="Arial"/>
                <a:sym typeface="Arial"/>
              </a:rPr>
              <a:t>Support vector machine(SVM)</a:t>
            </a:r>
          </a:p>
          <a:p>
            <a:pPr marL="0" lvl="0" indent="0">
              <a:buClr>
                <a:srgbClr val="000000"/>
              </a:buClr>
              <a:buSzTx/>
              <a:buNone/>
            </a:pPr>
            <a:r>
              <a:rPr lang="en-US" sz="1600" dirty="0">
                <a:solidFill>
                  <a:srgbClr val="000000"/>
                </a:solidFill>
                <a:latin typeface="Arial"/>
                <a:cs typeface="Arial"/>
                <a:sym typeface="Arial"/>
              </a:rPr>
              <a:t>is one of supervised learning algorithms, which is used for classification problems in machine learning. The classification in email spam filter is binary classification. It works as a line that separates data and classifies it into ham emails and spam, with the top of the line being ham and the bottom being spam. This is done by converting data from text to numbers, then we normalized it. Data has been normalized enter the function (kernel ), so it determines its output, which based on it determines whether it is ham or spam and whether it is a direction of line. </a:t>
            </a:r>
            <a:endParaRPr lang="ar-EG" sz="1600" dirty="0">
              <a:solidFill>
                <a:srgbClr val="000000"/>
              </a:solidFill>
              <a:latin typeface="Arial"/>
              <a:cs typeface="Arial"/>
              <a:sym typeface="Arial"/>
            </a:endParaRPr>
          </a:p>
          <a:p>
            <a:pPr marL="0" lvl="0" indent="0">
              <a:buClr>
                <a:srgbClr val="000000"/>
              </a:buClr>
              <a:buSzTx/>
              <a:buNone/>
            </a:pPr>
            <a:endParaRPr lang="ar-EG" sz="1600" dirty="0">
              <a:solidFill>
                <a:srgbClr val="000000"/>
              </a:solidFill>
              <a:latin typeface="Arial"/>
              <a:cs typeface="Arial"/>
              <a:sym typeface="Arial"/>
            </a:endParaRPr>
          </a:p>
          <a:p>
            <a:pPr marL="0" lvl="0" indent="0">
              <a:buClr>
                <a:srgbClr val="000000"/>
              </a:buClr>
              <a:buSzTx/>
              <a:buNone/>
            </a:pPr>
            <a:endParaRPr lang="ar-EG" sz="1600" dirty="0">
              <a:solidFill>
                <a:srgbClr val="000000"/>
              </a:solidFill>
              <a:latin typeface="Arial"/>
              <a:cs typeface="Arial"/>
              <a:sym typeface="Arial"/>
            </a:endParaRPr>
          </a:p>
          <a:p>
            <a:pPr marL="0" lvl="0" indent="0">
              <a:buClr>
                <a:srgbClr val="000000"/>
              </a:buClr>
              <a:buSzTx/>
              <a:buNone/>
            </a:pPr>
            <a:r>
              <a:rPr lang="en-US" sz="1600" dirty="0">
                <a:solidFill>
                  <a:srgbClr val="000000"/>
                </a:solidFill>
                <a:latin typeface="Arial"/>
                <a:cs typeface="Arial"/>
                <a:sym typeface="Arial"/>
              </a:rPr>
              <a:t>The accuracy obtained using this model is :</a:t>
            </a:r>
            <a:r>
              <a:rPr lang="en-US" sz="1400" b="1" dirty="0">
                <a:solidFill>
                  <a:srgbClr val="222222"/>
                </a:solidFill>
                <a:latin typeface="Arial"/>
              </a:rPr>
              <a:t>0.87224006</a:t>
            </a:r>
          </a:p>
          <a:p>
            <a:pPr marL="101600" indent="0">
              <a:buNone/>
            </a:pPr>
            <a:endParaRPr lang="ar-EG" dirty="0"/>
          </a:p>
        </p:txBody>
      </p:sp>
      <p:sp>
        <p:nvSpPr>
          <p:cNvPr id="4" name="Title 3"/>
          <p:cNvSpPr>
            <a:spLocks noGrp="1"/>
          </p:cNvSpPr>
          <p:nvPr>
            <p:ph type="title"/>
          </p:nvPr>
        </p:nvSpPr>
        <p:spPr/>
        <p:txBody>
          <a:bodyPr/>
          <a:lstStyle/>
          <a:p>
            <a:r>
              <a:rPr lang="en-US" sz="2400" b="1" dirty="0">
                <a:solidFill>
                  <a:srgbClr val="FFFFFF"/>
                </a:solidFill>
                <a:latin typeface="Arial"/>
                <a:ea typeface="Raleway"/>
                <a:cs typeface="Raleway"/>
                <a:sym typeface="Raleway"/>
              </a:rPr>
              <a:t>Algorithms</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35</a:t>
            </a:fld>
            <a:endParaRPr lang="en"/>
          </a:p>
        </p:txBody>
      </p:sp>
      <p:pic>
        <p:nvPicPr>
          <p:cNvPr id="6" name="Picture 5" descr="A graph showing a line between green and orange squares&#10;&#10;Description automatically generated with medium confidence">
            <a:extLst>
              <a:ext uri="{FF2B5EF4-FFF2-40B4-BE49-F238E27FC236}">
                <a16:creationId xmlns="" xmlns:a16="http://schemas.microsoft.com/office/drawing/2014/main" id="{C8B2B789-F25A-5E3E-8D8C-EF1A28340E3A}"/>
              </a:ext>
            </a:extLst>
          </p:cNvPr>
          <p:cNvPicPr>
            <a:picLocks noChangeAspect="1"/>
          </p:cNvPicPr>
          <p:nvPr/>
        </p:nvPicPr>
        <p:blipFill rotWithShape="1">
          <a:blip r:embed="rId2"/>
          <a:srcRect l="399" t="3890" r="-399" b="-3890"/>
          <a:stretch/>
        </p:blipFill>
        <p:spPr>
          <a:xfrm>
            <a:off x="5658280" y="3283778"/>
            <a:ext cx="3129415" cy="1704893"/>
          </a:xfrm>
          <a:prstGeom prst="rect">
            <a:avLst/>
          </a:prstGeom>
        </p:spPr>
      </p:pic>
    </p:spTree>
    <p:extLst>
      <p:ext uri="{BB962C8B-B14F-4D97-AF65-F5344CB8AC3E}">
        <p14:creationId xmlns:p14="http://schemas.microsoft.com/office/powerpoint/2010/main" val="14602921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2"/>
          </p:nvPr>
        </p:nvSpPr>
        <p:spPr>
          <a:xfrm>
            <a:off x="254382" y="1223783"/>
            <a:ext cx="8703988" cy="3701880"/>
          </a:xfrm>
        </p:spPr>
        <p:txBody>
          <a:bodyPr/>
          <a:lstStyle/>
          <a:p>
            <a:pPr>
              <a:buFont typeface="Wingdings" panose="05000000000000000000" pitchFamily="2" charset="2"/>
              <a:buChar char="Ø"/>
            </a:pPr>
            <a:r>
              <a:rPr lang="en-US" sz="1600" b="1" dirty="0">
                <a:solidFill>
                  <a:srgbClr val="000000"/>
                </a:solidFill>
                <a:latin typeface="Arial"/>
                <a:cs typeface="Arial"/>
                <a:sym typeface="Arial"/>
              </a:rPr>
              <a:t>This is the result of  algorithms when it was 24 features</a:t>
            </a:r>
          </a:p>
          <a:p>
            <a:pPr marL="101600" indent="0">
              <a:buNone/>
            </a:pPr>
            <a:endParaRPr lang="en-US" sz="1600" b="1" dirty="0">
              <a:solidFill>
                <a:srgbClr val="000000"/>
              </a:solidFill>
              <a:latin typeface="Arial"/>
              <a:cs typeface="Arial"/>
              <a:sym typeface="Arial"/>
            </a:endParaRPr>
          </a:p>
        </p:txBody>
      </p:sp>
      <p:sp>
        <p:nvSpPr>
          <p:cNvPr id="4" name="Title 3"/>
          <p:cNvSpPr>
            <a:spLocks noGrp="1"/>
          </p:cNvSpPr>
          <p:nvPr>
            <p:ph type="title"/>
          </p:nvPr>
        </p:nvSpPr>
        <p:spPr/>
        <p:txBody>
          <a:bodyPr/>
          <a:lstStyle/>
          <a:p>
            <a:r>
              <a:rPr lang="en-US" sz="2400" b="1" dirty="0">
                <a:solidFill>
                  <a:srgbClr val="FFFFFF"/>
                </a:solidFill>
              </a:rPr>
              <a:t>Comparison</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36</a:t>
            </a:fld>
            <a:endParaRPr lang="en"/>
          </a:p>
        </p:txBody>
      </p:sp>
      <p:graphicFrame>
        <p:nvGraphicFramePr>
          <p:cNvPr id="7" name="Table 6">
            <a:extLst>
              <a:ext uri="{FF2B5EF4-FFF2-40B4-BE49-F238E27FC236}">
                <a16:creationId xmlns="" xmlns:a16="http://schemas.microsoft.com/office/drawing/2014/main" id="{9601A72B-B69C-340F-9846-5F303070A841}"/>
              </a:ext>
            </a:extLst>
          </p:cNvPr>
          <p:cNvGraphicFramePr>
            <a:graphicFrameLocks noGrp="1"/>
          </p:cNvGraphicFramePr>
          <p:nvPr>
            <p:extLst>
              <p:ext uri="{D42A27DB-BD31-4B8C-83A1-F6EECF244321}">
                <p14:modId xmlns:p14="http://schemas.microsoft.com/office/powerpoint/2010/main" val="1125527984"/>
              </p:ext>
            </p:extLst>
          </p:nvPr>
        </p:nvGraphicFramePr>
        <p:xfrm>
          <a:off x="580572" y="2266884"/>
          <a:ext cx="7982856" cy="1319147"/>
        </p:xfrm>
        <a:graphic>
          <a:graphicData uri="http://schemas.openxmlformats.org/drawingml/2006/table">
            <a:tbl>
              <a:tblPr firstRow="1" bandRow="1"/>
              <a:tblGrid>
                <a:gridCol w="1140408">
                  <a:extLst>
                    <a:ext uri="{9D8B030D-6E8A-4147-A177-3AD203B41FA5}">
                      <a16:colId xmlns="" xmlns:a16="http://schemas.microsoft.com/office/drawing/2014/main" val="2215583184"/>
                    </a:ext>
                  </a:extLst>
                </a:gridCol>
                <a:gridCol w="1140408">
                  <a:extLst>
                    <a:ext uri="{9D8B030D-6E8A-4147-A177-3AD203B41FA5}">
                      <a16:colId xmlns="" xmlns:a16="http://schemas.microsoft.com/office/drawing/2014/main" val="2785613947"/>
                    </a:ext>
                  </a:extLst>
                </a:gridCol>
                <a:gridCol w="1140408">
                  <a:extLst>
                    <a:ext uri="{9D8B030D-6E8A-4147-A177-3AD203B41FA5}">
                      <a16:colId xmlns="" xmlns:a16="http://schemas.microsoft.com/office/drawing/2014/main" val="4157657608"/>
                    </a:ext>
                  </a:extLst>
                </a:gridCol>
                <a:gridCol w="1140408">
                  <a:extLst>
                    <a:ext uri="{9D8B030D-6E8A-4147-A177-3AD203B41FA5}">
                      <a16:colId xmlns="" xmlns:a16="http://schemas.microsoft.com/office/drawing/2014/main" val="347744201"/>
                    </a:ext>
                  </a:extLst>
                </a:gridCol>
                <a:gridCol w="1140408">
                  <a:extLst>
                    <a:ext uri="{9D8B030D-6E8A-4147-A177-3AD203B41FA5}">
                      <a16:colId xmlns="" xmlns:a16="http://schemas.microsoft.com/office/drawing/2014/main" val="2770524697"/>
                    </a:ext>
                  </a:extLst>
                </a:gridCol>
                <a:gridCol w="1140408">
                  <a:extLst>
                    <a:ext uri="{9D8B030D-6E8A-4147-A177-3AD203B41FA5}">
                      <a16:colId xmlns="" xmlns:a16="http://schemas.microsoft.com/office/drawing/2014/main" val="652691257"/>
                    </a:ext>
                  </a:extLst>
                </a:gridCol>
                <a:gridCol w="1140408">
                  <a:extLst>
                    <a:ext uri="{9D8B030D-6E8A-4147-A177-3AD203B41FA5}">
                      <a16:colId xmlns="" xmlns:a16="http://schemas.microsoft.com/office/drawing/2014/main" val="4139739410"/>
                    </a:ext>
                  </a:extLst>
                </a:gridCol>
              </a:tblGrid>
              <a:tr h="60849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Algorithm</a:t>
                      </a:r>
                    </a:p>
                    <a:p>
                      <a:endParaRPr lang="en-US" dirty="0"/>
                    </a:p>
                  </a:txBody>
                  <a:tcPr/>
                </a:tc>
                <a:tc>
                  <a:txBody>
                    <a:bodyPr/>
                    <a:lstStyle/>
                    <a:p>
                      <a:r>
                        <a:rPr lang="en-US" sz="1800"/>
                        <a:t>CNN</a:t>
                      </a:r>
                    </a:p>
                  </a:txBody>
                  <a:tcPr/>
                </a:tc>
                <a:tc>
                  <a:txBody>
                    <a:bodyPr/>
                    <a:lstStyle/>
                    <a:p>
                      <a:r>
                        <a:rPr lang="en-US" sz="1800"/>
                        <a:t>GRU</a:t>
                      </a:r>
                    </a:p>
                  </a:txBody>
                  <a:tcPr/>
                </a:tc>
                <a:tc>
                  <a:txBody>
                    <a:bodyPr/>
                    <a:lstStyle/>
                    <a:p>
                      <a:r>
                        <a:rPr lang="en-US" sz="1800"/>
                        <a:t>Random</a:t>
                      </a:r>
                    </a:p>
                    <a:p>
                      <a:r>
                        <a:rPr lang="en-US" sz="1800"/>
                        <a:t>forest</a:t>
                      </a:r>
                    </a:p>
                  </a:txBody>
                  <a:tcPr/>
                </a:tc>
                <a:tc>
                  <a:txBody>
                    <a:bodyPr/>
                    <a:lstStyle/>
                    <a:p>
                      <a:r>
                        <a:rPr lang="en-US" b="1"/>
                        <a:t>Naïve</a:t>
                      </a:r>
                    </a:p>
                    <a:p>
                      <a:r>
                        <a:rPr lang="en-US" b="1"/>
                        <a:t>bayes</a:t>
                      </a:r>
                    </a:p>
                  </a:txBody>
                  <a:tcPr/>
                </a:tc>
                <a:tc>
                  <a:txBody>
                    <a:bodyPr/>
                    <a:lstStyle/>
                    <a:p>
                      <a:r>
                        <a:rPr lang="en-US" sz="1800"/>
                        <a:t>LSTM</a:t>
                      </a:r>
                    </a:p>
                  </a:txBody>
                  <a:tcPr/>
                </a:tc>
                <a:tc>
                  <a:txBody>
                    <a:bodyPr/>
                    <a:lstStyle/>
                    <a:p>
                      <a:r>
                        <a:rPr lang="en-US" sz="1800"/>
                        <a:t>SVM</a:t>
                      </a:r>
                    </a:p>
                  </a:txBody>
                  <a:tcPr/>
                </a:tc>
                <a:extLst>
                  <a:ext uri="{0D108BD9-81ED-4DB2-BD59-A6C34878D82A}">
                    <a16:rowId xmlns="" xmlns:a16="http://schemas.microsoft.com/office/drawing/2014/main" val="3254134536"/>
                  </a:ext>
                </a:extLst>
              </a:tr>
              <a:tr h="67906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Accuracy</a:t>
                      </a:r>
                    </a:p>
                    <a:p>
                      <a:endParaRPr lang="en-US" dirty="0"/>
                    </a:p>
                  </a:txBody>
                  <a:tcPr/>
                </a:tc>
                <a:tc>
                  <a:txBody>
                    <a:bodyPr/>
                    <a:lstStyle/>
                    <a:p>
                      <a:r>
                        <a:rPr lang="en-US" b="1" i="0" dirty="0">
                          <a:solidFill>
                            <a:srgbClr val="212121"/>
                          </a:solidFill>
                          <a:effectLst/>
                          <a:latin typeface="Courier New" panose="02070309020205020404" pitchFamily="49" charset="0"/>
                        </a:rPr>
                        <a:t>0.841799</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dirty="0">
                          <a:solidFill>
                            <a:srgbClr val="222222"/>
                          </a:solidFill>
                          <a:latin typeface="+mn-lt"/>
                          <a:ea typeface="Raleway"/>
                          <a:cs typeface="Raleway"/>
                          <a:sym typeface="Raleway"/>
                        </a:rPr>
                        <a:t>0.97223007</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a:solidFill>
                            <a:srgbClr val="222222"/>
                          </a:solidFill>
                          <a:latin typeface="+mn-lt"/>
                          <a:ea typeface="Raleway"/>
                          <a:cs typeface="Raleway"/>
                          <a:sym typeface="Raleway"/>
                        </a:rPr>
                        <a:t> </a:t>
                      </a:r>
                      <a:r>
                        <a:rPr lang="en-US" sz="1400" b="1">
                          <a:solidFill>
                            <a:srgbClr val="222222"/>
                          </a:solidFill>
                          <a:latin typeface="+mn-lt"/>
                          <a:ea typeface="Raleway"/>
                          <a:cs typeface="Raleway"/>
                          <a:sym typeface="Raleway"/>
                        </a:rPr>
                        <a:t>0.9650224</a:t>
                      </a:r>
                      <a:endParaRPr lang="en-US" sz="1400"/>
                    </a:p>
                    <a:p>
                      <a:endParaRPr lang="en-US" b="1"/>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a:solidFill>
                            <a:srgbClr val="222222"/>
                          </a:solidFill>
                          <a:latin typeface="+mn-lt"/>
                          <a:ea typeface="Raleway"/>
                          <a:cs typeface="Raleway"/>
                          <a:sym typeface="Raleway"/>
                        </a:rPr>
                        <a:t>0.96950672</a:t>
                      </a:r>
                    </a:p>
                    <a:p>
                      <a:endParaRPr lang="en-US"/>
                    </a:p>
                  </a:txBody>
                  <a:tcPr/>
                </a:tc>
                <a:tc>
                  <a:txBody>
                    <a:bodyPr/>
                    <a:lstStyle/>
                    <a:p>
                      <a:r>
                        <a:rPr lang="en-US" sz="1400" b="1" dirty="0">
                          <a:solidFill>
                            <a:srgbClr val="222222"/>
                          </a:solidFill>
                          <a:latin typeface="+mn-lt"/>
                          <a:ea typeface="Raleway"/>
                          <a:cs typeface="Raleway"/>
                          <a:sym typeface="Raleway"/>
                        </a:rPr>
                        <a:t> 0 .98</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dirty="0">
                          <a:solidFill>
                            <a:srgbClr val="222222"/>
                          </a:solidFill>
                          <a:latin typeface="+mn-lt"/>
                          <a:ea typeface="Raleway"/>
                          <a:cs typeface="Raleway"/>
                          <a:sym typeface="Raleway"/>
                        </a:rPr>
                        <a:t>0.87224006</a:t>
                      </a:r>
                    </a:p>
                    <a:p>
                      <a:endParaRPr lang="en-US" sz="1400" b="1" dirty="0"/>
                    </a:p>
                  </a:txBody>
                  <a:tcPr/>
                </a:tc>
                <a:extLst>
                  <a:ext uri="{0D108BD9-81ED-4DB2-BD59-A6C34878D82A}">
                    <a16:rowId xmlns="" xmlns:a16="http://schemas.microsoft.com/office/drawing/2014/main" val="1035260586"/>
                  </a:ext>
                </a:extLst>
              </a:tr>
            </a:tbl>
          </a:graphicData>
        </a:graphic>
      </p:graphicFrame>
    </p:spTree>
    <p:extLst>
      <p:ext uri="{BB962C8B-B14F-4D97-AF65-F5344CB8AC3E}">
        <p14:creationId xmlns:p14="http://schemas.microsoft.com/office/powerpoint/2010/main" val="5596073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2"/>
          </p:nvPr>
        </p:nvSpPr>
        <p:spPr>
          <a:xfrm>
            <a:off x="55003" y="1161908"/>
            <a:ext cx="8868992" cy="3763756"/>
          </a:xfrm>
        </p:spPr>
        <p:txBody>
          <a:bodyPr/>
          <a:lstStyle/>
          <a:p>
            <a:endParaRPr lang="ar-EG" dirty="0"/>
          </a:p>
        </p:txBody>
      </p:sp>
      <p:sp>
        <p:nvSpPr>
          <p:cNvPr id="4" name="Title 3"/>
          <p:cNvSpPr>
            <a:spLocks noGrp="1"/>
          </p:cNvSpPr>
          <p:nvPr>
            <p:ph type="title"/>
          </p:nvPr>
        </p:nvSpPr>
        <p:spPr/>
        <p:txBody>
          <a:bodyPr/>
          <a:lstStyle/>
          <a:p>
            <a:r>
              <a:rPr lang="en-US" dirty="0">
                <a:solidFill>
                  <a:srgbClr val="FFFFFF"/>
                </a:solidFill>
              </a:rPr>
              <a:t>Data Set</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37</a:t>
            </a:fld>
            <a:endParaRPr lang="en"/>
          </a:p>
        </p:txBody>
      </p:sp>
      <p:pic>
        <p:nvPicPr>
          <p:cNvPr id="6" name="Picture 5">
            <a:extLst>
              <a:ext uri="{FF2B5EF4-FFF2-40B4-BE49-F238E27FC236}">
                <a16:creationId xmlns="" xmlns:a16="http://schemas.microsoft.com/office/drawing/2014/main" id="{796A0EF1-A5CF-53ED-0749-5190A83DCCA5}"/>
              </a:ext>
            </a:extLst>
          </p:cNvPr>
          <p:cNvPicPr>
            <a:picLocks noChangeAspect="1"/>
          </p:cNvPicPr>
          <p:nvPr/>
        </p:nvPicPr>
        <p:blipFill rotWithShape="1">
          <a:blip r:embed="rId2"/>
          <a:srcRect t="26174"/>
          <a:stretch/>
        </p:blipFill>
        <p:spPr>
          <a:xfrm>
            <a:off x="235857" y="1210729"/>
            <a:ext cx="4480522" cy="3621910"/>
          </a:xfrm>
          <a:prstGeom prst="rect">
            <a:avLst/>
          </a:prstGeom>
        </p:spPr>
      </p:pic>
      <p:pic>
        <p:nvPicPr>
          <p:cNvPr id="7" name="Picture 6">
            <a:extLst>
              <a:ext uri="{FF2B5EF4-FFF2-40B4-BE49-F238E27FC236}">
                <a16:creationId xmlns="" xmlns:a16="http://schemas.microsoft.com/office/drawing/2014/main" id="{88E591A7-7FA1-A4EF-A942-A42E1C66F1E8}"/>
              </a:ext>
            </a:extLst>
          </p:cNvPr>
          <p:cNvPicPr>
            <a:picLocks noChangeAspect="1"/>
          </p:cNvPicPr>
          <p:nvPr/>
        </p:nvPicPr>
        <p:blipFill>
          <a:blip r:embed="rId3"/>
          <a:stretch>
            <a:fillRect/>
          </a:stretch>
        </p:blipFill>
        <p:spPr>
          <a:xfrm>
            <a:off x="4716379" y="1181873"/>
            <a:ext cx="4156718" cy="3650766"/>
          </a:xfrm>
          <a:prstGeom prst="rect">
            <a:avLst/>
          </a:prstGeom>
        </p:spPr>
      </p:pic>
    </p:spTree>
    <p:extLst>
      <p:ext uri="{BB962C8B-B14F-4D97-AF65-F5344CB8AC3E}">
        <p14:creationId xmlns:p14="http://schemas.microsoft.com/office/powerpoint/2010/main" val="1906734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3"/>
          <p:cNvSpPr txBox="1">
            <a:spLocks noGrp="1"/>
          </p:cNvSpPr>
          <p:nvPr>
            <p:ph type="body" idx="4294967295"/>
          </p:nvPr>
        </p:nvSpPr>
        <p:spPr>
          <a:xfrm>
            <a:off x="932225" y="3920939"/>
            <a:ext cx="7230900" cy="811051"/>
          </a:xfrm>
          <a:prstGeom prst="rect">
            <a:avLst/>
          </a:prstGeom>
        </p:spPr>
        <p:txBody>
          <a:bodyPr spcFirstLastPara="1" wrap="square" lIns="91425" tIns="91425" rIns="91425" bIns="91425" anchor="b" anchorCtr="0">
            <a:noAutofit/>
          </a:bodyPr>
          <a:lstStyle/>
          <a:p>
            <a:pPr lvl="0"/>
            <a:r>
              <a:rPr lang="en-US" sz="1800" b="1" dirty="0">
                <a:solidFill>
                  <a:srgbClr val="222222"/>
                </a:solidFill>
                <a:latin typeface="+mn-lt"/>
              </a:rPr>
              <a:t>EELU laboratory </a:t>
            </a:r>
            <a:r>
              <a:rPr lang="en-US" sz="1800" dirty="0">
                <a:solidFill>
                  <a:srgbClr val="222222"/>
                </a:solidFill>
                <a:latin typeface="+mn-lt"/>
              </a:rPr>
              <a:t>to search for the best results for your analyzes with the utmost speed and accuracy.</a:t>
            </a:r>
          </a:p>
        </p:txBody>
      </p:sp>
      <p:sp>
        <p:nvSpPr>
          <p:cNvPr id="309" name="Google Shape;309;p3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38</a:t>
            </a:fld>
            <a:endParaRPr>
              <a:latin typeface="+mn-lt"/>
            </a:endParaRPr>
          </a:p>
        </p:txBody>
      </p:sp>
      <p:sp>
        <p:nvSpPr>
          <p:cNvPr id="11" name="Google Shape;74;p13"/>
          <p:cNvSpPr txBox="1">
            <a:spLocks/>
          </p:cNvSpPr>
          <p:nvPr/>
        </p:nvSpPr>
        <p:spPr>
          <a:xfrm>
            <a:off x="1810200" y="123478"/>
            <a:ext cx="5523600" cy="477900"/>
          </a:xfrm>
          <a:prstGeom prst="rect">
            <a:avLst/>
          </a:prstGeom>
          <a:solidFill>
            <a:schemeClr val="accent5">
              <a:lumMod val="50000"/>
            </a:schemeClr>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400" b="1" dirty="0">
                <a:solidFill>
                  <a:schemeClr val="bg1"/>
                </a:solidFill>
                <a:latin typeface="+mn-lt"/>
              </a:rPr>
              <a:t>Overview </a:t>
            </a:r>
            <a:r>
              <a:rPr lang="en-US" sz="2400" dirty="0">
                <a:solidFill>
                  <a:schemeClr val="bg1"/>
                </a:solidFill>
              </a:rPr>
              <a:t>of the web site</a:t>
            </a:r>
            <a:endParaRPr lang="en-US" sz="2400" b="1" dirty="0">
              <a:solidFill>
                <a:schemeClr val="bg1"/>
              </a:solidFill>
              <a:latin typeface="+mn-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4433162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4B3032A0-ECE9-8F21-0949-35BB7FF7B9F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39</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613496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this template</a:t>
            </a:r>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j-lt"/>
              </a:rPr>
              <a:t>Introduction</a:t>
            </a:r>
            <a:endParaRPr dirty="0">
              <a:latin typeface="+mj-lt"/>
            </a:endParaRPr>
          </a:p>
        </p:txBody>
      </p:sp>
      <p:sp>
        <p:nvSpPr>
          <p:cNvPr id="75" name="Google Shape;75;p13"/>
          <p:cNvSpPr txBox="1"/>
          <p:nvPr/>
        </p:nvSpPr>
        <p:spPr>
          <a:xfrm>
            <a:off x="233756" y="1210034"/>
            <a:ext cx="8676487" cy="3623224"/>
          </a:xfrm>
          <a:prstGeom prst="rect">
            <a:avLst/>
          </a:prstGeom>
          <a:noFill/>
          <a:ln>
            <a:noFill/>
          </a:ln>
        </p:spPr>
        <p:txBody>
          <a:bodyPr spcFirstLastPara="1" wrap="square" lIns="91425" tIns="91425" rIns="91425" bIns="91425" anchor="t" anchorCtr="0">
            <a:noAutofit/>
          </a:bodyPr>
          <a:lstStyle/>
          <a:p>
            <a:pPr lvl="0">
              <a:spcBef>
                <a:spcPts val="600"/>
              </a:spcBef>
            </a:pPr>
            <a:r>
              <a:rPr lang="en-US" sz="1800" dirty="0">
                <a:solidFill>
                  <a:srgbClr val="222222"/>
                </a:solidFill>
                <a:latin typeface="+mn-lt"/>
                <a:ea typeface="Raleway"/>
                <a:cs typeface="+mj-cs"/>
                <a:sym typeface="Raleway"/>
              </a:rPr>
              <a:t>In the age of modern digital communication, spam emails have become an increasing problem faced by individuals and organizations alike. With the increase in the volume of these messages and the development of sending technologies, it has become more necessary than ever to find effective solutions to combat this phenomenon.</a:t>
            </a:r>
          </a:p>
          <a:p>
            <a:pPr lvl="0">
              <a:spcBef>
                <a:spcPts val="600"/>
              </a:spcBef>
            </a:pPr>
            <a:endParaRPr lang="en-US" sz="1800" dirty="0">
              <a:solidFill>
                <a:srgbClr val="222222"/>
              </a:solidFill>
              <a:latin typeface="+mn-lt"/>
              <a:ea typeface="Raleway"/>
              <a:cs typeface="+mj-cs"/>
              <a:sym typeface="Raleway"/>
            </a:endParaRPr>
          </a:p>
          <a:p>
            <a:pPr lvl="0">
              <a:spcBef>
                <a:spcPts val="600"/>
              </a:spcBef>
            </a:pPr>
            <a:r>
              <a:rPr lang="en-US" sz="1800" dirty="0">
                <a:solidFill>
                  <a:srgbClr val="222222"/>
                </a:solidFill>
                <a:latin typeface="+mn-lt"/>
                <a:ea typeface="Raleway"/>
                <a:cs typeface="+mj-cs"/>
                <a:sym typeface="Raleway"/>
              </a:rPr>
              <a:t>This study aims to design and develop an effective system for filtering e-mail from spam. The project aims to provide a mechanism to identify spam messages and prevent them from reaching the user's inbox, which contributes to improving the quality of the email use experience and increasing work efficiency.</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40</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59" y="0"/>
            <a:ext cx="9093481" cy="5143500"/>
          </a:xfrm>
          <a:prstGeom prst="rect">
            <a:avLst/>
          </a:prstGeom>
        </p:spPr>
      </p:pic>
    </p:spTree>
    <p:extLst>
      <p:ext uri="{BB962C8B-B14F-4D97-AF65-F5344CB8AC3E}">
        <p14:creationId xmlns:p14="http://schemas.microsoft.com/office/powerpoint/2010/main" val="6324196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CEF3625B-AAF4-CB27-53C3-C2DC26EEED5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41</a:t>
            </a:fld>
            <a:endParaRPr lang="en"/>
          </a:p>
        </p:txBody>
      </p:sp>
      <p:pic>
        <p:nvPicPr>
          <p:cNvPr id="4" name="فيديو واتساب بتاريخ 2024-06-11 في 23.15.56_ccc4215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6887" y="427754"/>
            <a:ext cx="8263976" cy="4336996"/>
          </a:xfrm>
          <a:prstGeom prst="rect">
            <a:avLst/>
          </a:prstGeom>
        </p:spPr>
      </p:pic>
    </p:spTree>
    <p:extLst>
      <p:ext uri="{BB962C8B-B14F-4D97-AF65-F5344CB8AC3E}">
        <p14:creationId xmlns:p14="http://schemas.microsoft.com/office/powerpoint/2010/main" val="18279096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Tools and Technologies</a:t>
            </a:r>
          </a:p>
        </p:txBody>
      </p:sp>
      <p:sp>
        <p:nvSpPr>
          <p:cNvPr id="75" name="Google Shape;75;p13"/>
          <p:cNvSpPr txBox="1"/>
          <p:nvPr/>
        </p:nvSpPr>
        <p:spPr>
          <a:xfrm>
            <a:off x="165005" y="1120657"/>
            <a:ext cx="8978995" cy="3836354"/>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Arial" pitchFamily="34" charset="0"/>
              <a:buChar char="•"/>
            </a:pPr>
            <a:r>
              <a:rPr lang="en-US" sz="1800" b="1" dirty="0">
                <a:solidFill>
                  <a:srgbClr val="222222"/>
                </a:solidFill>
                <a:latin typeface="+mn-lt"/>
                <a:ea typeface="Raleway"/>
                <a:cs typeface="Raleway"/>
                <a:sym typeface="Raleway"/>
              </a:rPr>
              <a:t>Tools</a:t>
            </a:r>
          </a:p>
          <a:p>
            <a:pPr lvl="1">
              <a:spcBef>
                <a:spcPts val="600"/>
              </a:spcBef>
            </a:pPr>
            <a:r>
              <a:rPr lang="en-US" sz="1800" dirty="0">
                <a:solidFill>
                  <a:srgbClr val="222222"/>
                </a:solidFill>
                <a:latin typeface="+mn-lt"/>
                <a:ea typeface="Raleway"/>
                <a:cs typeface="Raleway"/>
                <a:sym typeface="Raleway"/>
              </a:rPr>
              <a:t>	1. Python.                                            6. Bootstrap</a:t>
            </a:r>
          </a:p>
          <a:p>
            <a:pPr lvl="1">
              <a:spcBef>
                <a:spcPts val="600"/>
              </a:spcBef>
            </a:pPr>
            <a:r>
              <a:rPr lang="en-US" sz="1800" dirty="0">
                <a:solidFill>
                  <a:srgbClr val="222222"/>
                </a:solidFill>
                <a:latin typeface="+mn-lt"/>
                <a:ea typeface="Raleway"/>
                <a:cs typeface="Raleway"/>
                <a:sym typeface="Raleway"/>
              </a:rPr>
              <a:t>	2. </a:t>
            </a:r>
            <a:r>
              <a:rPr lang="en-US" sz="1800" dirty="0" err="1">
                <a:solidFill>
                  <a:srgbClr val="222222"/>
                </a:solidFill>
                <a:latin typeface="+mn-lt"/>
                <a:ea typeface="Raleway"/>
                <a:cs typeface="Raleway"/>
                <a:sym typeface="Raleway"/>
              </a:rPr>
              <a:t>Colab</a:t>
            </a:r>
            <a:r>
              <a:rPr lang="en-US" sz="1800" dirty="0">
                <a:solidFill>
                  <a:srgbClr val="222222"/>
                </a:solidFill>
                <a:latin typeface="+mn-lt"/>
                <a:ea typeface="Raleway"/>
                <a:cs typeface="Raleway"/>
                <a:sym typeface="Raleway"/>
              </a:rPr>
              <a:t>, </a:t>
            </a:r>
            <a:r>
              <a:rPr lang="en-US" sz="1800" dirty="0" err="1">
                <a:solidFill>
                  <a:srgbClr val="222222"/>
                </a:solidFill>
                <a:latin typeface="+mn-lt"/>
                <a:ea typeface="Raleway"/>
                <a:cs typeface="Raleway"/>
                <a:sym typeface="Raleway"/>
              </a:rPr>
              <a:t>PyCharm</a:t>
            </a:r>
            <a:r>
              <a:rPr lang="en-US" sz="1800" dirty="0">
                <a:solidFill>
                  <a:srgbClr val="222222"/>
                </a:solidFill>
                <a:latin typeface="+mn-lt"/>
                <a:ea typeface="Raleway"/>
                <a:cs typeface="Raleway"/>
                <a:sym typeface="Raleway"/>
              </a:rPr>
              <a:t>  </a:t>
            </a:r>
          </a:p>
          <a:p>
            <a:pPr lvl="1">
              <a:spcBef>
                <a:spcPts val="600"/>
              </a:spcBef>
            </a:pPr>
            <a:r>
              <a:rPr lang="en-US" sz="1800" dirty="0">
                <a:solidFill>
                  <a:srgbClr val="222222"/>
                </a:solidFill>
                <a:latin typeface="+mn-lt"/>
                <a:ea typeface="Raleway"/>
                <a:cs typeface="Raleway"/>
                <a:sym typeface="Raleway"/>
              </a:rPr>
              <a:t>	3. HTML</a:t>
            </a:r>
          </a:p>
          <a:p>
            <a:pPr lvl="1">
              <a:spcBef>
                <a:spcPts val="600"/>
              </a:spcBef>
            </a:pPr>
            <a:r>
              <a:rPr lang="en-US" sz="1800" dirty="0">
                <a:solidFill>
                  <a:srgbClr val="222222"/>
                </a:solidFill>
                <a:latin typeface="+mn-lt"/>
                <a:ea typeface="Raleway"/>
                <a:cs typeface="Raleway"/>
                <a:sym typeface="Raleway"/>
              </a:rPr>
              <a:t>	4. CSS</a:t>
            </a:r>
          </a:p>
          <a:p>
            <a:pPr lvl="1">
              <a:spcBef>
                <a:spcPts val="600"/>
              </a:spcBef>
            </a:pPr>
            <a:r>
              <a:rPr lang="en-US" sz="1800" dirty="0">
                <a:solidFill>
                  <a:srgbClr val="222222"/>
                </a:solidFill>
                <a:latin typeface="+mn-lt"/>
                <a:ea typeface="Raleway"/>
                <a:cs typeface="Raleway"/>
                <a:sym typeface="Raleway"/>
              </a:rPr>
              <a:t>	5.Flask</a:t>
            </a:r>
          </a:p>
          <a:p>
            <a:pPr marL="285750" lvl="0" indent="-285750">
              <a:spcBef>
                <a:spcPts val="600"/>
              </a:spcBef>
              <a:buFont typeface="Arial" pitchFamily="34" charset="0"/>
              <a:buChar char="•"/>
            </a:pPr>
            <a:r>
              <a:rPr lang="en-US" sz="1800" b="1" dirty="0">
                <a:solidFill>
                  <a:srgbClr val="222222"/>
                </a:solidFill>
                <a:latin typeface="+mn-lt"/>
                <a:ea typeface="Raleway"/>
                <a:cs typeface="Raleway"/>
                <a:sym typeface="Raleway"/>
              </a:rPr>
              <a:t>Machine learning</a:t>
            </a:r>
          </a:p>
          <a:p>
            <a:pPr lvl="0">
              <a:spcBef>
                <a:spcPts val="600"/>
              </a:spcBef>
            </a:pPr>
            <a:r>
              <a:rPr lang="en-US" sz="1800" dirty="0">
                <a:solidFill>
                  <a:srgbClr val="222222"/>
                </a:solidFill>
                <a:latin typeface="+mn-lt"/>
                <a:ea typeface="Raleway"/>
                <a:cs typeface="Raleway"/>
                <a:sym typeface="Raleway"/>
              </a:rPr>
              <a:t>	1. Support vector machine(SVM). 	3. Random forest (RF).</a:t>
            </a:r>
          </a:p>
          <a:p>
            <a:pPr lvl="0">
              <a:spcBef>
                <a:spcPts val="600"/>
              </a:spcBef>
            </a:pPr>
            <a:r>
              <a:rPr lang="en-US" sz="1800" dirty="0">
                <a:solidFill>
                  <a:srgbClr val="222222"/>
                </a:solidFill>
                <a:latin typeface="+mn-lt"/>
                <a:ea typeface="Raleway"/>
                <a:cs typeface="Raleway"/>
                <a:sym typeface="Raleway"/>
              </a:rPr>
              <a:t>	2. Long-Short Term memory(</a:t>
            </a:r>
            <a:r>
              <a:rPr lang="en-US" sz="1800" dirty="0" err="1">
                <a:solidFill>
                  <a:srgbClr val="222222"/>
                </a:solidFill>
                <a:latin typeface="+mn-lt"/>
                <a:ea typeface="Raleway"/>
                <a:cs typeface="Raleway"/>
                <a:sym typeface="Raleway"/>
              </a:rPr>
              <a:t>Lstm</a:t>
            </a:r>
            <a:r>
              <a:rPr lang="en-US" sz="1800" dirty="0">
                <a:solidFill>
                  <a:srgbClr val="222222"/>
                </a:solidFill>
                <a:latin typeface="+mn-lt"/>
                <a:ea typeface="Raleway"/>
                <a:cs typeface="Raleway"/>
                <a:sym typeface="Raleway"/>
              </a:rPr>
              <a:t>). 	4. Gated Recurrent Unit (GRU) </a:t>
            </a:r>
          </a:p>
          <a:p>
            <a:pPr>
              <a:spcBef>
                <a:spcPts val="600"/>
              </a:spcBef>
            </a:pPr>
            <a:r>
              <a:rPr lang="en-US" sz="1800" dirty="0">
                <a:solidFill>
                  <a:srgbClr val="222222"/>
                </a:solidFill>
                <a:latin typeface="+mn-lt"/>
                <a:ea typeface="Raleway"/>
                <a:cs typeface="Raleway"/>
                <a:sym typeface="Raleway"/>
              </a:rPr>
              <a:t>              5. Naïve Bayes       6.</a:t>
            </a:r>
            <a:r>
              <a:rPr lang="en-US" sz="1800" dirty="0">
                <a:solidFill>
                  <a:srgbClr val="222222"/>
                </a:solidFill>
              </a:rPr>
              <a:t> Convolutional neural networks (CNN)</a:t>
            </a:r>
          </a:p>
          <a:p>
            <a:pPr lvl="0">
              <a:spcBef>
                <a:spcPts val="600"/>
              </a:spcBef>
            </a:pPr>
            <a:r>
              <a:rPr lang="en-US" sz="1800" dirty="0">
                <a:solidFill>
                  <a:srgbClr val="222222"/>
                </a:solidFill>
                <a:latin typeface="+mn-lt"/>
                <a:ea typeface="Raleway"/>
                <a:cs typeface="Raleway"/>
                <a:sym typeface="Raleway"/>
              </a:rPr>
              <a:t>                          </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42</a:t>
            </a:fld>
            <a:endParaRPr>
              <a:latin typeface="+mn-lt"/>
            </a:endParaRPr>
          </a:p>
        </p:txBody>
      </p:sp>
    </p:spTree>
    <p:extLst>
      <p:ext uri="{BB962C8B-B14F-4D97-AF65-F5344CB8AC3E}">
        <p14:creationId xmlns:p14="http://schemas.microsoft.com/office/powerpoint/2010/main" val="18685357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Future Work</a:t>
            </a:r>
          </a:p>
        </p:txBody>
      </p:sp>
      <p:sp>
        <p:nvSpPr>
          <p:cNvPr id="75" name="Google Shape;75;p13"/>
          <p:cNvSpPr txBox="1"/>
          <p:nvPr/>
        </p:nvSpPr>
        <p:spPr>
          <a:xfrm>
            <a:off x="158129" y="1182532"/>
            <a:ext cx="8862118" cy="3746978"/>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Wingdings" panose="05000000000000000000" pitchFamily="2" charset="2"/>
              <a:buChar char="Ø"/>
            </a:pPr>
            <a:r>
              <a:rPr lang="en-US" sz="1600" dirty="0">
                <a:solidFill>
                  <a:srgbClr val="222222"/>
                </a:solidFill>
                <a:latin typeface="+mn-lt"/>
                <a:ea typeface="Raleway"/>
                <a:cs typeface="Raleway"/>
                <a:sym typeface="Raleway"/>
              </a:rPr>
              <a:t>For future work on an email spam filter project, you can consider a variety of enhancements and expansions to improve the model's performance, adaptability, and robustness. Here are several directions you might take:</a:t>
            </a:r>
          </a:p>
          <a:p>
            <a:pPr marL="285750" lvl="0" indent="-285750">
              <a:spcBef>
                <a:spcPts val="600"/>
              </a:spcBef>
              <a:buFont typeface="Wingdings" panose="05000000000000000000" pitchFamily="2" charset="2"/>
              <a:buChar char="Ø"/>
            </a:pPr>
            <a:endParaRPr lang="en-US" sz="1600" dirty="0">
              <a:solidFill>
                <a:srgbClr val="222222"/>
              </a:solidFill>
              <a:latin typeface="+mn-lt"/>
              <a:ea typeface="Raleway"/>
              <a:cs typeface="Raleway"/>
              <a:sym typeface="Raleway"/>
            </a:endParaRPr>
          </a:p>
          <a:p>
            <a:pPr marL="285750" lvl="0" indent="-285750">
              <a:spcBef>
                <a:spcPts val="600"/>
              </a:spcBef>
              <a:buFont typeface="Wingdings" panose="05000000000000000000" pitchFamily="2" charset="2"/>
              <a:buChar char="Ø"/>
            </a:pPr>
            <a:r>
              <a:rPr lang="en-US" sz="1600" dirty="0">
                <a:solidFill>
                  <a:srgbClr val="222222"/>
                </a:solidFill>
                <a:latin typeface="+mn-lt"/>
                <a:ea typeface="Raleway"/>
                <a:cs typeface="Raleway"/>
                <a:sym typeface="Raleway"/>
              </a:rPr>
              <a:t>1. </a:t>
            </a:r>
            <a:r>
              <a:rPr lang="en-US" sz="2000" dirty="0">
                <a:solidFill>
                  <a:srgbClr val="222222"/>
                </a:solidFill>
                <a:latin typeface="+mn-lt"/>
                <a:ea typeface="Raleway"/>
                <a:cs typeface="Raleway"/>
                <a:sym typeface="Raleway"/>
              </a:rPr>
              <a:t>Model Improvements</a:t>
            </a:r>
          </a:p>
          <a:p>
            <a:pPr marL="285750" lvl="0" indent="-285750">
              <a:spcBef>
                <a:spcPts val="600"/>
              </a:spcBef>
              <a:buFont typeface="Arial" panose="020B0604020202020204" pitchFamily="34" charset="0"/>
              <a:buChar char="•"/>
            </a:pPr>
            <a:r>
              <a:rPr lang="en-US" sz="1600" dirty="0">
                <a:solidFill>
                  <a:srgbClr val="222222"/>
                </a:solidFill>
                <a:latin typeface="+mn-lt"/>
                <a:ea typeface="Raleway"/>
                <a:cs typeface="Raleway"/>
                <a:sym typeface="Raleway"/>
              </a:rPr>
              <a:t>Advanced Machine Learning Models: Experiment with more sophisticated models such as Gradient Boosting Machines  Support Vector Machines, and deep learning models like Recurrent Neural Networks (RNNs) and Convolutional Neural Networks (CNNs).</a:t>
            </a:r>
          </a:p>
          <a:p>
            <a:pPr marL="285750" lvl="0" indent="-285750">
              <a:spcBef>
                <a:spcPts val="600"/>
              </a:spcBef>
              <a:buFont typeface="Arial" panose="020B0604020202020204" pitchFamily="34" charset="0"/>
              <a:buChar char="•"/>
            </a:pPr>
            <a:endParaRPr lang="en-US" sz="1600" dirty="0">
              <a:solidFill>
                <a:srgbClr val="222222"/>
              </a:solidFill>
              <a:latin typeface="+mn-lt"/>
              <a:ea typeface="Raleway"/>
              <a:cs typeface="Raleway"/>
              <a:sym typeface="Raleway"/>
            </a:endParaRPr>
          </a:p>
          <a:p>
            <a:pPr marL="285750" lvl="0" indent="-285750">
              <a:spcBef>
                <a:spcPts val="600"/>
              </a:spcBef>
              <a:buFont typeface="Arial" panose="020B0604020202020204" pitchFamily="34" charset="0"/>
              <a:buChar char="•"/>
            </a:pPr>
            <a:r>
              <a:rPr lang="en-US" sz="1600" dirty="0">
                <a:solidFill>
                  <a:srgbClr val="222222"/>
                </a:solidFill>
                <a:latin typeface="+mn-lt"/>
                <a:ea typeface="Raleway"/>
                <a:cs typeface="Raleway"/>
                <a:sym typeface="Raleway"/>
              </a:rPr>
              <a:t>Ensemble Methods: Combine multiple models to create an ensemble that leverages the strengths of different algorithms to improve accuracy and robustness.</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43</a:t>
            </a:fld>
            <a:endParaRPr>
              <a:latin typeface="+mn-lt"/>
            </a:endParaRPr>
          </a:p>
        </p:txBody>
      </p:sp>
    </p:spTree>
    <p:extLst>
      <p:ext uri="{BB962C8B-B14F-4D97-AF65-F5344CB8AC3E}">
        <p14:creationId xmlns:p14="http://schemas.microsoft.com/office/powerpoint/2010/main" val="35218904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75008" y="1161908"/>
            <a:ext cx="8614610" cy="3763756"/>
          </a:xfrm>
        </p:spPr>
        <p:txBody>
          <a:bodyPr/>
          <a:lstStyle/>
          <a:p>
            <a:pPr>
              <a:buFont typeface="Wingdings" panose="05000000000000000000" pitchFamily="2" charset="2"/>
              <a:buChar char="Ø"/>
            </a:pPr>
            <a:r>
              <a:rPr lang="en-US" dirty="0"/>
              <a:t>Feature Engineering</a:t>
            </a:r>
          </a:p>
          <a:p>
            <a:pPr>
              <a:buFont typeface="Arial" panose="020B0604020202020204" pitchFamily="34" charset="0"/>
              <a:buChar char="•"/>
            </a:pPr>
            <a:r>
              <a:rPr lang="en-US" sz="1600" dirty="0"/>
              <a:t>Advanced Text Representations: Implement advanced text representation techniques like Word2Vec, </a:t>
            </a:r>
            <a:r>
              <a:rPr lang="en-US" sz="1600" dirty="0" err="1"/>
              <a:t>GloVe</a:t>
            </a:r>
            <a:r>
              <a:rPr lang="en-US" sz="1600" dirty="0"/>
              <a:t>, or BERT to capture more contextual information from the emails.</a:t>
            </a:r>
          </a:p>
          <a:p>
            <a:pPr>
              <a:buFont typeface="Arial" panose="020B0604020202020204" pitchFamily="34" charset="0"/>
              <a:buChar char="•"/>
            </a:pPr>
            <a:endParaRPr lang="en-US" sz="1600" dirty="0"/>
          </a:p>
          <a:p>
            <a:pPr>
              <a:buFont typeface="Arial" panose="020B0604020202020204" pitchFamily="34" charset="0"/>
              <a:buChar char="•"/>
            </a:pPr>
            <a:r>
              <a:rPr lang="en-US" sz="1600" dirty="0"/>
              <a:t>Metadata Features: Incorporate additional features such as email metadata (e.g., sender domain, email client used, time of day) to provide more context.</a:t>
            </a:r>
          </a:p>
          <a:p>
            <a:pPr marL="101600" indent="0">
              <a:buNone/>
            </a:pPr>
            <a:endParaRPr lang="en-US" sz="1600" dirty="0"/>
          </a:p>
          <a:p>
            <a:pPr>
              <a:buFont typeface="Arial" panose="020B0604020202020204" pitchFamily="34" charset="0"/>
              <a:buChar char="•"/>
            </a:pPr>
            <a:r>
              <a:rPr lang="en-US" sz="1600" dirty="0"/>
              <a:t>Content Analysis: Analyze the structure and format of emails, including attachments, embedded images, and links, to identify spam patterns that are not apparent from text alone.</a:t>
            </a:r>
            <a:endParaRPr lang="ar-EG" sz="1600" dirty="0"/>
          </a:p>
        </p:txBody>
      </p:sp>
      <p:sp>
        <p:nvSpPr>
          <p:cNvPr id="4" name="Title 3"/>
          <p:cNvSpPr>
            <a:spLocks noGrp="1"/>
          </p:cNvSpPr>
          <p:nvPr>
            <p:ph type="title"/>
          </p:nvPr>
        </p:nvSpPr>
        <p:spPr/>
        <p:txBody>
          <a:bodyPr/>
          <a:lstStyle/>
          <a:p>
            <a:pPr lvl="0"/>
            <a:r>
              <a:rPr lang="en-US" sz="2400" dirty="0">
                <a:solidFill>
                  <a:srgbClr val="FFFFFF"/>
                </a:solidFill>
                <a:latin typeface="Arial"/>
              </a:rPr>
              <a:t>Future Work</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44</a:t>
            </a:fld>
            <a:endParaRPr lang="en"/>
          </a:p>
        </p:txBody>
      </p:sp>
    </p:spTree>
    <p:extLst>
      <p:ext uri="{BB962C8B-B14F-4D97-AF65-F5344CB8AC3E}">
        <p14:creationId xmlns:p14="http://schemas.microsoft.com/office/powerpoint/2010/main" val="10908224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71880" y="1127531"/>
            <a:ext cx="8772740" cy="3798132"/>
          </a:xfrm>
        </p:spPr>
        <p:txBody>
          <a:bodyPr/>
          <a:lstStyle/>
          <a:p>
            <a:pPr>
              <a:buFont typeface="Wingdings" panose="05000000000000000000" pitchFamily="2" charset="2"/>
              <a:buChar char="Ø"/>
            </a:pPr>
            <a:r>
              <a:rPr lang="en-US" dirty="0"/>
              <a:t>Handling Imbalanced Data</a:t>
            </a:r>
          </a:p>
          <a:p>
            <a:pPr>
              <a:buFont typeface="Arial" panose="020B0604020202020204" pitchFamily="34" charset="0"/>
              <a:buChar char="•"/>
            </a:pPr>
            <a:r>
              <a:rPr lang="en-US" sz="1600" dirty="0"/>
              <a:t>Resampling Techniques: Use techniques such as SMOTE (Synthetic Minority Over-sampling Technique) or ADASYN (Adaptive Synthetic Sampling) to handle class imbalance.</a:t>
            </a:r>
          </a:p>
          <a:p>
            <a:pPr>
              <a:buFont typeface="Arial" panose="020B0604020202020204" pitchFamily="34" charset="0"/>
              <a:buChar char="•"/>
            </a:pPr>
            <a:r>
              <a:rPr lang="en-US" sz="1600" dirty="0"/>
              <a:t>Cost-Sensitive Learning: Implement cost-sensitive learning algorithms that assign higher penalties to misclassifying the minority class (spam).</a:t>
            </a:r>
          </a:p>
          <a:p>
            <a:pPr marL="101600" indent="0">
              <a:buNone/>
            </a:pPr>
            <a:endParaRPr lang="en-US" sz="1600" dirty="0"/>
          </a:p>
          <a:p>
            <a:pPr>
              <a:buFont typeface="Wingdings" panose="05000000000000000000" pitchFamily="2" charset="2"/>
              <a:buChar char="Ø"/>
            </a:pPr>
            <a:r>
              <a:rPr lang="en-US" dirty="0"/>
              <a:t>Real-Time Filtering</a:t>
            </a:r>
          </a:p>
          <a:p>
            <a:pPr>
              <a:buFont typeface="Arial" panose="020B0604020202020204" pitchFamily="34" charset="0"/>
              <a:buChar char="•"/>
            </a:pPr>
            <a:r>
              <a:rPr lang="en-US" sz="1600" dirty="0"/>
              <a:t>Streaming Data Processing: Develop a system capable of processing emails in real-time using streaming data frameworks like Apache Kafka or Apache </a:t>
            </a:r>
            <a:r>
              <a:rPr lang="en-US" sz="1600" dirty="0" err="1"/>
              <a:t>Flink</a:t>
            </a:r>
            <a:r>
              <a:rPr lang="en-US" sz="1600" dirty="0"/>
              <a:t>.</a:t>
            </a:r>
          </a:p>
          <a:p>
            <a:pPr>
              <a:buFont typeface="Arial" panose="020B0604020202020204" pitchFamily="34" charset="0"/>
              <a:buChar char="•"/>
            </a:pPr>
            <a:r>
              <a:rPr lang="en-US" sz="1600" dirty="0"/>
              <a:t>Low Latency Models: Optimize models for low-latency predictions to ensure real-time spam detection without delaying email delivery.</a:t>
            </a:r>
            <a:endParaRPr lang="ar-EG" sz="1600" dirty="0"/>
          </a:p>
        </p:txBody>
      </p:sp>
      <p:sp>
        <p:nvSpPr>
          <p:cNvPr id="4" name="Title 3"/>
          <p:cNvSpPr>
            <a:spLocks noGrp="1"/>
          </p:cNvSpPr>
          <p:nvPr>
            <p:ph type="title"/>
          </p:nvPr>
        </p:nvSpPr>
        <p:spPr/>
        <p:txBody>
          <a:bodyPr/>
          <a:lstStyle/>
          <a:p>
            <a:r>
              <a:rPr lang="en-US" sz="2400" dirty="0">
                <a:solidFill>
                  <a:srgbClr val="FFFFFF"/>
                </a:solidFill>
                <a:latin typeface="Arial"/>
              </a:rPr>
              <a:t>Future Work</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45</a:t>
            </a:fld>
            <a:endParaRPr lang="en"/>
          </a:p>
        </p:txBody>
      </p:sp>
    </p:spTree>
    <p:extLst>
      <p:ext uri="{BB962C8B-B14F-4D97-AF65-F5344CB8AC3E}">
        <p14:creationId xmlns:p14="http://schemas.microsoft.com/office/powerpoint/2010/main" val="16476423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364385" y="1161907"/>
            <a:ext cx="8504607" cy="3763756"/>
          </a:xfrm>
        </p:spPr>
        <p:txBody>
          <a:bodyPr/>
          <a:lstStyle/>
          <a:p>
            <a:pPr>
              <a:buFont typeface="Wingdings" panose="05000000000000000000" pitchFamily="2" charset="2"/>
              <a:buChar char="Ø"/>
            </a:pPr>
            <a:r>
              <a:rPr lang="en-US" dirty="0"/>
              <a:t>Model Interpretability and </a:t>
            </a:r>
            <a:r>
              <a:rPr lang="en-US" dirty="0" err="1"/>
              <a:t>Explainability</a:t>
            </a:r>
            <a:endParaRPr lang="en-US" dirty="0"/>
          </a:p>
          <a:p>
            <a:pPr>
              <a:buFont typeface="Arial" panose="020B0604020202020204" pitchFamily="34" charset="0"/>
              <a:buChar char="•"/>
            </a:pPr>
            <a:r>
              <a:rPr lang="en-US" sz="1600" dirty="0"/>
              <a:t>Interpretability Tools: Use tools like LIME (Local Interpretable Model-agnostic Explanations) or SHAP (</a:t>
            </a:r>
            <a:r>
              <a:rPr lang="en-US" sz="1600" dirty="0" err="1"/>
              <a:t>SHapley</a:t>
            </a:r>
            <a:r>
              <a:rPr lang="en-US" sz="1600" dirty="0"/>
              <a:t> Additive </a:t>
            </a:r>
            <a:r>
              <a:rPr lang="en-US" sz="1600" dirty="0" err="1"/>
              <a:t>exPlanations</a:t>
            </a:r>
            <a:r>
              <a:rPr lang="en-US" sz="1600" dirty="0"/>
              <a:t>) to explain model predictions, which can help in understanding why an email is classified as spam.</a:t>
            </a:r>
          </a:p>
          <a:p>
            <a:pPr>
              <a:buFont typeface="Arial" panose="020B0604020202020204" pitchFamily="34" charset="0"/>
              <a:buChar char="•"/>
            </a:pPr>
            <a:r>
              <a:rPr lang="en-US" sz="1600" dirty="0"/>
              <a:t>User Feedback Loop: Implement a feedback mechanism where users can report false positives and false negatives, and use this feedback to continually improve the model.</a:t>
            </a:r>
          </a:p>
          <a:p>
            <a:pPr marL="101600" indent="0">
              <a:buNone/>
            </a:pPr>
            <a:endParaRPr lang="en-US" sz="1600" dirty="0"/>
          </a:p>
          <a:p>
            <a:pPr>
              <a:buFont typeface="Wingdings" panose="05000000000000000000" pitchFamily="2" charset="2"/>
              <a:buChar char="Ø"/>
            </a:pPr>
            <a:r>
              <a:rPr lang="en-US" dirty="0"/>
              <a:t>Robustness and Security</a:t>
            </a:r>
          </a:p>
          <a:p>
            <a:pPr>
              <a:buFont typeface="Arial" panose="020B0604020202020204" pitchFamily="34" charset="0"/>
              <a:buChar char="•"/>
            </a:pPr>
            <a:r>
              <a:rPr lang="en-US" sz="1600" dirty="0"/>
              <a:t>Adversarial Training: Train models to be robust against adversarial attacks where spammers intentionally manipulate content to evade detection.</a:t>
            </a:r>
          </a:p>
          <a:p>
            <a:pPr>
              <a:buFont typeface="Arial" panose="020B0604020202020204" pitchFamily="34" charset="0"/>
              <a:buChar char="•"/>
            </a:pPr>
            <a:r>
              <a:rPr lang="en-US" sz="1600" dirty="0"/>
              <a:t>Regular Updates: Regularly update the model with new spam patterns and trends to keep up with evolving spam tactics.</a:t>
            </a:r>
            <a:endParaRPr lang="ar-EG" sz="1600" dirty="0"/>
          </a:p>
        </p:txBody>
      </p:sp>
      <p:sp>
        <p:nvSpPr>
          <p:cNvPr id="4" name="Title 3"/>
          <p:cNvSpPr>
            <a:spLocks noGrp="1"/>
          </p:cNvSpPr>
          <p:nvPr>
            <p:ph type="title"/>
          </p:nvPr>
        </p:nvSpPr>
        <p:spPr/>
        <p:txBody>
          <a:bodyPr/>
          <a:lstStyle/>
          <a:p>
            <a:r>
              <a:rPr lang="en-US" sz="2400" dirty="0">
                <a:solidFill>
                  <a:srgbClr val="FFFFFF"/>
                </a:solidFill>
                <a:latin typeface="Arial"/>
              </a:rPr>
              <a:t>Future Work</a:t>
            </a:r>
            <a:endParaRPr lang="ar-EG"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46</a:t>
            </a:fld>
            <a:endParaRPr lang="en"/>
          </a:p>
        </p:txBody>
      </p:sp>
    </p:spTree>
    <p:extLst>
      <p:ext uri="{BB962C8B-B14F-4D97-AF65-F5344CB8AC3E}">
        <p14:creationId xmlns:p14="http://schemas.microsoft.com/office/powerpoint/2010/main" val="238189138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Conclusion</a:t>
            </a:r>
          </a:p>
        </p:txBody>
      </p:sp>
      <p:sp>
        <p:nvSpPr>
          <p:cNvPr id="75" name="Google Shape;75;p13"/>
          <p:cNvSpPr txBox="1"/>
          <p:nvPr/>
        </p:nvSpPr>
        <p:spPr>
          <a:xfrm>
            <a:off x="457200" y="1278862"/>
            <a:ext cx="8075240" cy="3309112"/>
          </a:xfrm>
          <a:prstGeom prst="rect">
            <a:avLst/>
          </a:prstGeom>
          <a:noFill/>
          <a:ln>
            <a:noFill/>
          </a:ln>
        </p:spPr>
        <p:txBody>
          <a:bodyPr spcFirstLastPara="1" wrap="square" lIns="91425" tIns="91425" rIns="91425" bIns="91425" anchor="t" anchorCtr="0">
            <a:noAutofit/>
          </a:bodyPr>
          <a:lstStyle/>
          <a:p>
            <a:pPr lvl="0">
              <a:spcBef>
                <a:spcPts val="600"/>
              </a:spcBef>
            </a:pPr>
            <a:r>
              <a:rPr lang="en-US" sz="1800" dirty="0">
                <a:solidFill>
                  <a:srgbClr val="222222"/>
                </a:solidFill>
                <a:latin typeface="+mn-lt"/>
                <a:ea typeface="Raleway"/>
                <a:cs typeface="Raleway"/>
                <a:sym typeface="Raleway"/>
              </a:rPr>
              <a:t>The goal of our web application is to develop a system capable of identifying spam messages and separating them from legitimate ones. This system aims to improve the user experience, increase security, and reduce the time and effort required to manage email.</a:t>
            </a:r>
          </a:p>
          <a:p>
            <a:pPr lvl="0">
              <a:spcBef>
                <a:spcPts val="600"/>
              </a:spcBef>
            </a:pPr>
            <a:endParaRPr lang="en-US" sz="1800" dirty="0">
              <a:solidFill>
                <a:srgbClr val="222222"/>
              </a:solidFill>
              <a:latin typeface="+mn-lt"/>
              <a:ea typeface="Raleway"/>
              <a:cs typeface="Raleway"/>
              <a:sym typeface="Raleway"/>
            </a:endParaRPr>
          </a:p>
          <a:p>
            <a:pPr lvl="0">
              <a:spcBef>
                <a:spcPts val="600"/>
              </a:spcBef>
            </a:pPr>
            <a:r>
              <a:rPr lang="en-US" sz="1800" dirty="0">
                <a:solidFill>
                  <a:srgbClr val="222222"/>
                </a:solidFill>
                <a:latin typeface="+mn-lt"/>
                <a:ea typeface="Raleway"/>
                <a:cs typeface="Raleway"/>
                <a:sym typeface="Raleway"/>
              </a:rPr>
              <a:t>However, we tried to use the machine learning technique with the highest accuracy among other techniques.</a:t>
            </a:r>
          </a:p>
          <a:p>
            <a:pPr lvl="0">
              <a:spcBef>
                <a:spcPts val="600"/>
              </a:spcBef>
            </a:pPr>
            <a:r>
              <a:rPr lang="en-US" sz="1800" dirty="0">
                <a:solidFill>
                  <a:srgbClr val="222222"/>
                </a:solidFill>
                <a:latin typeface="+mn-lt"/>
                <a:ea typeface="Raleway"/>
                <a:cs typeface="Raleway"/>
                <a:sym typeface="Raleway"/>
              </a:rPr>
              <a:t>We have also done our best to make it as easy as possible for any user to use it correctly and in the most effective way possible.</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47</a:t>
            </a:fld>
            <a:endParaRPr>
              <a:latin typeface="+mn-lt"/>
            </a:endParaRPr>
          </a:p>
        </p:txBody>
      </p:sp>
    </p:spTree>
    <p:extLst>
      <p:ext uri="{BB962C8B-B14F-4D97-AF65-F5344CB8AC3E}">
        <p14:creationId xmlns:p14="http://schemas.microsoft.com/office/powerpoint/2010/main" val="35218904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Reference (1)</a:t>
            </a:r>
          </a:p>
        </p:txBody>
      </p:sp>
      <p:sp>
        <p:nvSpPr>
          <p:cNvPr id="75" name="Google Shape;75;p13"/>
          <p:cNvSpPr txBox="1"/>
          <p:nvPr/>
        </p:nvSpPr>
        <p:spPr>
          <a:xfrm>
            <a:off x="226881" y="1258159"/>
            <a:ext cx="8305559" cy="3329815"/>
          </a:xfrm>
          <a:prstGeom prst="rect">
            <a:avLst/>
          </a:prstGeom>
          <a:noFill/>
          <a:ln>
            <a:noFill/>
          </a:ln>
        </p:spPr>
        <p:txBody>
          <a:bodyPr spcFirstLastPara="1" wrap="square" lIns="91425" tIns="91425" rIns="91425" bIns="91425" anchor="t" anchorCtr="0">
            <a:noAutofit/>
          </a:bodyPr>
          <a:lstStyle/>
          <a:p>
            <a:r>
              <a:rPr lang="en-US" sz="1600" b="1" dirty="0"/>
              <a:t>1. A Comprehensive Survey for Intelligent Spam Email Detection</a:t>
            </a:r>
          </a:p>
          <a:p>
            <a:endParaRPr lang="en-US" sz="1600" b="1" dirty="0"/>
          </a:p>
          <a:p>
            <a:r>
              <a:rPr lang="en-US" sz="1600" b="1" dirty="0">
                <a:hlinkClick r:id="rId3"/>
              </a:rPr>
              <a:t>https://ieeexplore.ieee.org/document/8907831</a:t>
            </a:r>
            <a:r>
              <a:rPr lang="en-US" sz="1600" b="1" dirty="0"/>
              <a:t> </a:t>
            </a:r>
          </a:p>
          <a:p>
            <a:endParaRPr lang="en-US" sz="1600" b="1" dirty="0"/>
          </a:p>
          <a:p>
            <a:r>
              <a:rPr lang="en-US" sz="1600" b="1" dirty="0"/>
              <a:t>2. Email Spam Detection using Deep Learning Approach</a:t>
            </a:r>
          </a:p>
          <a:p>
            <a:endParaRPr lang="en-US" sz="1600" b="1" dirty="0"/>
          </a:p>
          <a:p>
            <a:r>
              <a:rPr lang="en-US" sz="1600" b="1" dirty="0">
                <a:hlinkClick r:id="rId4"/>
              </a:rPr>
              <a:t>https://ieeexplore.ieee.org/document/9850588</a:t>
            </a:r>
            <a:endParaRPr lang="en-US" sz="1600" b="1" dirty="0"/>
          </a:p>
          <a:p>
            <a:endParaRPr lang="en-US" sz="1600" b="1" dirty="0"/>
          </a:p>
          <a:p>
            <a:r>
              <a:rPr lang="en-US" sz="1600" b="1" dirty="0"/>
              <a:t>3. Advanced Email Spam Detection: A Machine Learning Solution</a:t>
            </a:r>
          </a:p>
          <a:p>
            <a:endParaRPr lang="en-US" sz="1600" b="1" dirty="0"/>
          </a:p>
          <a:p>
            <a:r>
              <a:rPr lang="en-US" sz="1600" b="1" dirty="0">
                <a:hlinkClick r:id="rId5"/>
              </a:rPr>
              <a:t>https://ieeexplore.ieee.org/document/10393777</a:t>
            </a:r>
            <a:endParaRPr lang="en-US" sz="1600" b="1" dirty="0"/>
          </a:p>
          <a:p>
            <a:endParaRPr lang="en-US" sz="1600" b="1" dirty="0"/>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48</a:t>
            </a:fld>
            <a:endParaRPr>
              <a:latin typeface="+mn-lt"/>
            </a:endParaRPr>
          </a:p>
        </p:txBody>
      </p:sp>
    </p:spTree>
    <p:extLst>
      <p:ext uri="{BB962C8B-B14F-4D97-AF65-F5344CB8AC3E}">
        <p14:creationId xmlns:p14="http://schemas.microsoft.com/office/powerpoint/2010/main" val="21675613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Reference (2) </a:t>
            </a:r>
          </a:p>
        </p:txBody>
      </p:sp>
      <p:sp>
        <p:nvSpPr>
          <p:cNvPr id="75" name="Google Shape;75;p13"/>
          <p:cNvSpPr txBox="1"/>
          <p:nvPr/>
        </p:nvSpPr>
        <p:spPr>
          <a:xfrm>
            <a:off x="457200" y="1278862"/>
            <a:ext cx="8075240" cy="3309112"/>
          </a:xfrm>
          <a:prstGeom prst="rect">
            <a:avLst/>
          </a:prstGeom>
          <a:noFill/>
          <a:ln>
            <a:noFill/>
          </a:ln>
        </p:spPr>
        <p:txBody>
          <a:bodyPr spcFirstLastPara="1" wrap="square" lIns="91425" tIns="91425" rIns="91425" bIns="91425" anchor="t" anchorCtr="0">
            <a:noAutofit/>
          </a:bodyPr>
          <a:lstStyle/>
          <a:p>
            <a:r>
              <a:rPr lang="en-US" sz="1800" b="1" dirty="0"/>
              <a:t>4. Email Spam Filtering: A Systematic Review</a:t>
            </a:r>
          </a:p>
          <a:p>
            <a:r>
              <a:rPr lang="en-US" sz="1800" dirty="0"/>
              <a:t/>
            </a:r>
            <a:br>
              <a:rPr lang="en-US" sz="1800" dirty="0"/>
            </a:br>
            <a:r>
              <a:rPr lang="en-US" sz="1800" dirty="0">
                <a:hlinkClick r:id="rId3"/>
              </a:rPr>
              <a:t>https://ieeexplore.ieee.org/document/8187090</a:t>
            </a:r>
            <a:endParaRPr lang="en-US" sz="1800" dirty="0"/>
          </a:p>
          <a:p>
            <a:endParaRPr lang="en-US" sz="1800" dirty="0">
              <a:solidFill>
                <a:schemeClr val="accent1"/>
              </a:solidFill>
              <a:latin typeface="+mn-lt"/>
              <a:cs typeface="Arial" pitchFamily="34" charset="0"/>
            </a:endParaRPr>
          </a:p>
          <a:p>
            <a:r>
              <a:rPr lang="en-US" sz="1800" b="1" dirty="0"/>
              <a:t>5. An Intelligent Model of Email Spam Classification</a:t>
            </a:r>
          </a:p>
          <a:p>
            <a:endParaRPr lang="en-GB" sz="1800" dirty="0">
              <a:solidFill>
                <a:schemeClr val="accent1"/>
              </a:solidFill>
              <a:latin typeface="+mn-lt"/>
              <a:cs typeface="Arial" pitchFamily="34" charset="0"/>
            </a:endParaRPr>
          </a:p>
          <a:p>
            <a:r>
              <a:rPr lang="en-GB" sz="1800" dirty="0">
                <a:solidFill>
                  <a:schemeClr val="accent1"/>
                </a:solidFill>
                <a:latin typeface="+mn-lt"/>
                <a:cs typeface="Arial" pitchFamily="34" charset="0"/>
              </a:rPr>
              <a:t>https://ieeexplore.ieee.org/document/10059620</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49</a:t>
            </a:fld>
            <a:endParaRPr>
              <a:latin typeface="+mn-lt"/>
            </a:endParaRPr>
          </a:p>
        </p:txBody>
      </p:sp>
    </p:spTree>
    <p:extLst>
      <p:ext uri="{BB962C8B-B14F-4D97-AF65-F5344CB8AC3E}">
        <p14:creationId xmlns:p14="http://schemas.microsoft.com/office/powerpoint/2010/main" val="2477569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261257" y="1265035"/>
            <a:ext cx="8614611" cy="3581973"/>
          </a:xfrm>
        </p:spPr>
        <p:txBody>
          <a:bodyPr/>
          <a:lstStyle/>
          <a:p>
            <a:pPr marL="101600" indent="0">
              <a:buNone/>
            </a:pPr>
            <a:r>
              <a:rPr lang="en-US" sz="1600" dirty="0">
                <a:cs typeface="+mn-cs"/>
              </a:rPr>
              <a:t>Email filtering relies on a variety of details, including content analysis, message categorization, and attracting industry knowledge to both regular and unusual email journalists. This data is based on completely new data available, including shadow options and strategic messaging data.</a:t>
            </a:r>
          </a:p>
          <a:p>
            <a:pPr marL="101600" indent="0">
              <a:buNone/>
            </a:pPr>
            <a:endParaRPr lang="en-US" sz="1600" dirty="0">
              <a:cs typeface="+mn-cs"/>
            </a:endParaRPr>
          </a:p>
          <a:p>
            <a:pPr marL="101600" indent="0">
              <a:buNone/>
            </a:pPr>
            <a:r>
              <a:rPr lang="en-US" sz="1600" dirty="0">
                <a:cs typeface="+mn-cs"/>
              </a:rPr>
              <a:t>Implementing an email filtering system can be effective in improving email usage, reducing inconvenience due to spam, and managing users while interacting with email.</a:t>
            </a:r>
          </a:p>
          <a:p>
            <a:pPr marL="101600" indent="0">
              <a:buNone/>
            </a:pPr>
            <a:endParaRPr lang="en-US" sz="1600" dirty="0">
              <a:cs typeface="+mn-cs"/>
            </a:endParaRPr>
          </a:p>
          <a:p>
            <a:pPr marL="101600" indent="0">
              <a:buNone/>
            </a:pPr>
            <a:r>
              <a:rPr lang="en-US" sz="1600" dirty="0">
                <a:cs typeface="+mn-cs"/>
              </a:rPr>
              <a:t>The aim of this is to maximize the importance of filtering e-mail from spam, and thus to search for effective solutions to this problem in the world of electronic communication.</a:t>
            </a:r>
            <a:endParaRPr lang="ar-EG" sz="1600" dirty="0">
              <a:cs typeface="+mn-cs"/>
            </a:endParaRPr>
          </a:p>
        </p:txBody>
      </p:sp>
      <p:sp>
        <p:nvSpPr>
          <p:cNvPr id="4" name="Title 3"/>
          <p:cNvSpPr>
            <a:spLocks noGrp="1"/>
          </p:cNvSpPr>
          <p:nvPr>
            <p:ph type="title"/>
          </p:nvPr>
        </p:nvSpPr>
        <p:spPr/>
        <p:txBody>
          <a:bodyPr/>
          <a:lstStyle/>
          <a:p>
            <a:r>
              <a:rPr lang="en-US" sz="2400" dirty="0"/>
              <a:t>Introduction</a:t>
            </a:r>
            <a:endParaRPr lang="ar-EG" sz="2400" dirty="0"/>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9511667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365"/>
        <p:cNvGrpSpPr/>
        <p:nvPr/>
      </p:nvGrpSpPr>
      <p:grpSpPr>
        <a:xfrm>
          <a:off x="0" y="0"/>
          <a:ext cx="0" cy="0"/>
          <a:chOff x="0" y="0"/>
          <a:chExt cx="0" cy="0"/>
        </a:xfrm>
      </p:grpSpPr>
      <p:sp>
        <p:nvSpPr>
          <p:cNvPr id="1368" name="Google Shape;1368;p49"/>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50</a:t>
            </a:fld>
            <a:endParaRPr>
              <a:latin typeface="+mn-lt"/>
            </a:endParaRPr>
          </a:p>
        </p:txBody>
      </p:sp>
      <p:sp>
        <p:nvSpPr>
          <p:cNvPr id="5" name="Google Shape;68;p12"/>
          <p:cNvSpPr txBox="1">
            <a:spLocks/>
          </p:cNvSpPr>
          <p:nvPr/>
        </p:nvSpPr>
        <p:spPr>
          <a:xfrm>
            <a:off x="1944450" y="1831388"/>
            <a:ext cx="5255100" cy="1480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5400" b="1" dirty="0">
                <a:latin typeface="+mn-lt"/>
                <a:ea typeface="Verdana" pitchFamily="34" charset="0"/>
                <a:cs typeface="Verdana" pitchFamily="34" charset="0"/>
              </a:rPr>
              <a:t>Thank You!</a:t>
            </a:r>
            <a:endParaRPr lang="en-US" sz="5400" dirty="0">
              <a:latin typeface="+mn-lt"/>
              <a:ea typeface="Verdana" pitchFamily="34" charset="0"/>
              <a:cs typeface="Verdana"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j-lt"/>
              </a:rPr>
              <a:t>About this template</a:t>
            </a:r>
            <a:endParaRPr>
              <a:latin typeface="+mj-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j-lt"/>
              </a:rPr>
              <a:t>What is Spam </a:t>
            </a:r>
            <a:endParaRPr dirty="0">
              <a:latin typeface="+mj-lt"/>
            </a:endParaRPr>
          </a:p>
        </p:txBody>
      </p:sp>
      <p:sp>
        <p:nvSpPr>
          <p:cNvPr id="75" name="Google Shape;75;p13"/>
          <p:cNvSpPr txBox="1"/>
          <p:nvPr/>
        </p:nvSpPr>
        <p:spPr>
          <a:xfrm>
            <a:off x="457200" y="1278862"/>
            <a:ext cx="8075240" cy="3309112"/>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Wingdings" panose="05000000000000000000" pitchFamily="2" charset="2"/>
              <a:buChar char="Ø"/>
            </a:pPr>
            <a:r>
              <a:rPr lang="en-US" sz="1800" dirty="0">
                <a:solidFill>
                  <a:srgbClr val="222222"/>
                </a:solidFill>
                <a:latin typeface="+mj-lt"/>
                <a:ea typeface="Raleway"/>
                <a:cs typeface="Raleway"/>
                <a:sym typeface="Raleway"/>
              </a:rPr>
              <a:t>Spam refers to unsolicited and often irrelevant or inappropriate messages sent over the internet, typically via email. These messages are usually sent in bulk to a large number of recipients without their consent. Spam can include advertisements, phishing attempts, scams, and other unwanted content. The primary goal of spam is often to promote products or services, gather personal information, or spread malware. Email providers and filters work to identify and block spam to protect users from unwanted and potentially harmful content.</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j-lt"/>
              </a:rPr>
              <a:t>6</a:t>
            </a:fld>
            <a:endParaRPr>
              <a:latin typeface="+mj-lt"/>
            </a:endParaRPr>
          </a:p>
        </p:txBody>
      </p:sp>
    </p:spTree>
    <p:extLst>
      <p:ext uri="{BB962C8B-B14F-4D97-AF65-F5344CB8AC3E}">
        <p14:creationId xmlns:p14="http://schemas.microsoft.com/office/powerpoint/2010/main" val="2402950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3"/>
          <p:cNvSpPr txBox="1">
            <a:spLocks noGrp="1"/>
          </p:cNvSpPr>
          <p:nvPr>
            <p:ph type="title" idx="4294967295"/>
          </p:nvPr>
        </p:nvSpPr>
        <p:spPr>
          <a:xfrm>
            <a:off x="1810300" y="556800"/>
            <a:ext cx="55236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n-lt"/>
              </a:rPr>
              <a:t>About this template</a:t>
            </a:r>
            <a:endParaRPr>
              <a:latin typeface="+mn-lt"/>
            </a:endParaRPr>
          </a:p>
        </p:txBody>
      </p:sp>
      <p:sp>
        <p:nvSpPr>
          <p:cNvPr id="74" name="Google Shape;74;p13"/>
          <p:cNvSpPr txBox="1">
            <a:spLocks noGrp="1"/>
          </p:cNvSpPr>
          <p:nvPr>
            <p:ph type="title"/>
          </p:nvPr>
        </p:nvSpPr>
        <p:spPr>
          <a:xfrm>
            <a:off x="1810200" y="557513"/>
            <a:ext cx="5523600" cy="477900"/>
          </a:xfrm>
          <a:prstGeom prst="rect">
            <a:avLst/>
          </a:prstGeom>
        </p:spPr>
        <p:txBody>
          <a:bodyPr spcFirstLastPara="1" wrap="square" lIns="91425" tIns="91425" rIns="91425" bIns="91425" anchor="ctr" anchorCtr="0">
            <a:noAutofit/>
          </a:bodyPr>
          <a:lstStyle/>
          <a:p>
            <a:pPr lvl="0"/>
            <a:r>
              <a:rPr lang="en-US" sz="2400" dirty="0">
                <a:latin typeface="+mn-lt"/>
              </a:rPr>
              <a:t>Research objective</a:t>
            </a:r>
          </a:p>
        </p:txBody>
      </p:sp>
      <p:sp>
        <p:nvSpPr>
          <p:cNvPr id="75" name="Google Shape;75;p13"/>
          <p:cNvSpPr txBox="1"/>
          <p:nvPr/>
        </p:nvSpPr>
        <p:spPr>
          <a:xfrm>
            <a:off x="130629" y="1148156"/>
            <a:ext cx="8882741" cy="3664476"/>
          </a:xfrm>
          <a:prstGeom prst="rect">
            <a:avLst/>
          </a:prstGeom>
          <a:noFill/>
          <a:ln>
            <a:noFill/>
          </a:ln>
        </p:spPr>
        <p:txBody>
          <a:bodyPr spcFirstLastPara="1" wrap="square" lIns="91425" tIns="91425" rIns="91425" bIns="91425" anchor="t" anchorCtr="0">
            <a:noAutofit/>
          </a:bodyPr>
          <a:lstStyle/>
          <a:p>
            <a:pPr marL="285750" lvl="0" indent="-285750">
              <a:spcBef>
                <a:spcPts val="600"/>
              </a:spcBef>
              <a:buFont typeface="Wingdings" panose="05000000000000000000" pitchFamily="2" charset="2"/>
              <a:buChar char="Ø"/>
            </a:pPr>
            <a:r>
              <a:rPr lang="en-US" sz="1600" dirty="0">
                <a:solidFill>
                  <a:srgbClr val="222222"/>
                </a:solidFill>
                <a:latin typeface="+mn-lt"/>
                <a:ea typeface="Raleway"/>
                <a:cs typeface="Raleway"/>
                <a:sym typeface="Raleway"/>
              </a:rPr>
              <a:t>Achieving high accuracy:</a:t>
            </a:r>
          </a:p>
          <a:p>
            <a:pPr lvl="0">
              <a:spcBef>
                <a:spcPts val="600"/>
              </a:spcBef>
            </a:pPr>
            <a:r>
              <a:rPr lang="en-US" sz="1600" dirty="0">
                <a:solidFill>
                  <a:srgbClr val="222222"/>
                </a:solidFill>
                <a:latin typeface="+mn-lt"/>
                <a:ea typeface="Raleway"/>
                <a:cs typeface="Raleway"/>
                <a:sym typeface="Raleway"/>
              </a:rPr>
              <a:t>Using advanced machine learning techniques such as deep neural networks, random forests, and support vector machines (SVM) to achieve high accuracy in classifying email between regular messages and spam.</a:t>
            </a:r>
          </a:p>
          <a:p>
            <a:pPr lvl="0">
              <a:spcBef>
                <a:spcPts val="600"/>
              </a:spcBef>
            </a:pPr>
            <a:endParaRPr lang="en-US" sz="1600" dirty="0">
              <a:solidFill>
                <a:srgbClr val="222222"/>
              </a:solidFill>
              <a:latin typeface="+mn-lt"/>
              <a:ea typeface="Raleway"/>
              <a:cs typeface="Raleway"/>
              <a:sym typeface="Raleway"/>
            </a:endParaRPr>
          </a:p>
          <a:p>
            <a:pPr marL="285750" lvl="0" indent="-285750">
              <a:spcBef>
                <a:spcPts val="600"/>
              </a:spcBef>
              <a:buFont typeface="Wingdings" panose="05000000000000000000" pitchFamily="2" charset="2"/>
              <a:buChar char="Ø"/>
            </a:pPr>
            <a:r>
              <a:rPr lang="en-US" sz="1600" dirty="0">
                <a:solidFill>
                  <a:srgbClr val="222222"/>
                </a:solidFill>
                <a:latin typeface="+mn-lt"/>
                <a:ea typeface="Raleway"/>
                <a:cs typeface="Raleway"/>
                <a:sym typeface="Raleway"/>
              </a:rPr>
              <a:t>Reducing false positives and false negatives:</a:t>
            </a:r>
          </a:p>
          <a:p>
            <a:pPr lvl="0">
              <a:spcBef>
                <a:spcPts val="600"/>
              </a:spcBef>
            </a:pPr>
            <a:r>
              <a:rPr lang="en-US" sz="1600" dirty="0">
                <a:solidFill>
                  <a:srgbClr val="222222"/>
                </a:solidFill>
                <a:latin typeface="+mn-lt"/>
                <a:ea typeface="Raleway"/>
                <a:cs typeface="Raleway"/>
                <a:sym typeface="Raleway"/>
              </a:rPr>
              <a:t>Optimize the model to reduce the number of regular messages that are classified as spam (false positives) and spam that go undetected (false negatives).</a:t>
            </a:r>
          </a:p>
          <a:p>
            <a:pPr lvl="0">
              <a:spcBef>
                <a:spcPts val="600"/>
              </a:spcBef>
            </a:pPr>
            <a:endParaRPr lang="en-US" sz="1600" dirty="0">
              <a:solidFill>
                <a:srgbClr val="222222"/>
              </a:solidFill>
              <a:latin typeface="+mn-lt"/>
              <a:ea typeface="Raleway"/>
              <a:cs typeface="Raleway"/>
              <a:sym typeface="Raleway"/>
            </a:endParaRPr>
          </a:p>
          <a:p>
            <a:pPr marL="285750" lvl="0" indent="-285750">
              <a:spcBef>
                <a:spcPts val="600"/>
              </a:spcBef>
              <a:buFont typeface="Wingdings" panose="05000000000000000000" pitchFamily="2" charset="2"/>
              <a:buChar char="Ø"/>
            </a:pPr>
            <a:r>
              <a:rPr lang="en-US" sz="1600" dirty="0">
                <a:solidFill>
                  <a:srgbClr val="222222"/>
                </a:solidFill>
                <a:latin typeface="+mn-lt"/>
                <a:ea typeface="Raleway"/>
                <a:cs typeface="Raleway"/>
                <a:sym typeface="Raleway"/>
              </a:rPr>
              <a:t>Performance efficiency:</a:t>
            </a:r>
          </a:p>
          <a:p>
            <a:pPr lvl="0">
              <a:spcBef>
                <a:spcPts val="600"/>
              </a:spcBef>
            </a:pPr>
            <a:r>
              <a:rPr lang="en-US" sz="1600" dirty="0">
                <a:solidFill>
                  <a:srgbClr val="222222"/>
                </a:solidFill>
                <a:latin typeface="+mn-lt"/>
                <a:ea typeface="Raleway"/>
                <a:cs typeface="Raleway"/>
                <a:sym typeface="Raleway"/>
              </a:rPr>
              <a:t>Ensure that the email filter operates very efficiently, without significantly impacting system resources, such as memory and processing.</a:t>
            </a:r>
          </a:p>
        </p:txBody>
      </p:sp>
      <p:sp>
        <p:nvSpPr>
          <p:cNvPr id="78" name="Google Shape;78;p13"/>
          <p:cNvSpPr txBox="1">
            <a:spLocks noGrp="1"/>
          </p:cNvSpPr>
          <p:nvPr>
            <p:ph type="sldNum" idx="12"/>
          </p:nvPr>
        </p:nvSpPr>
        <p:spPr>
          <a:xfrm>
            <a:off x="4297650" y="4764749"/>
            <a:ext cx="548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latin typeface="+mn-lt"/>
              </a:rPr>
              <a:t>7</a:t>
            </a:fld>
            <a:endParaRPr>
              <a:latin typeface="+mn-lt"/>
            </a:endParaRPr>
          </a:p>
        </p:txBody>
      </p:sp>
    </p:spTree>
    <p:extLst>
      <p:ext uri="{BB962C8B-B14F-4D97-AF65-F5344CB8AC3E}">
        <p14:creationId xmlns:p14="http://schemas.microsoft.com/office/powerpoint/2010/main" val="32339979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30629" y="1189409"/>
            <a:ext cx="8910243" cy="3636974"/>
          </a:xfrm>
        </p:spPr>
        <p:txBody>
          <a:bodyPr/>
          <a:lstStyle/>
          <a:p>
            <a:pPr>
              <a:buFont typeface="Wingdings" panose="05000000000000000000" pitchFamily="2" charset="2"/>
              <a:buChar char="Ø"/>
            </a:pPr>
            <a:r>
              <a:rPr lang="en-US" sz="1600" dirty="0">
                <a:latin typeface="Arial" panose="020B0604020202020204" pitchFamily="34" charset="0"/>
                <a:cs typeface="Arial" panose="020B0604020202020204" pitchFamily="34" charset="0"/>
              </a:rPr>
              <a:t>Adapting to changes:</a:t>
            </a:r>
          </a:p>
          <a:p>
            <a:pPr marL="101600" indent="0">
              <a:buNone/>
            </a:pPr>
            <a:r>
              <a:rPr lang="en-US" sz="1600" dirty="0">
                <a:latin typeface="Arial" panose="020B0604020202020204" pitchFamily="34" charset="0"/>
                <a:cs typeface="Arial" panose="020B0604020202020204" pitchFamily="34" charset="0"/>
              </a:rPr>
              <a:t>Develop a system capable of adapting to evolving spam tactics over time, through continuous learning and updating of the database used.</a:t>
            </a:r>
          </a:p>
          <a:p>
            <a:pPr marL="101600" indent="0">
              <a:buNone/>
            </a:pPr>
            <a:endParaRPr lang="en-US" sz="16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1600" dirty="0">
                <a:latin typeface="Arial" panose="020B0604020202020204" pitchFamily="34" charset="0"/>
                <a:cs typeface="Arial" panose="020B0604020202020204" pitchFamily="34" charset="0"/>
              </a:rPr>
              <a:t>Easy to use user interface:</a:t>
            </a:r>
          </a:p>
          <a:p>
            <a:pPr marL="101600" indent="0">
              <a:buNone/>
            </a:pPr>
            <a:r>
              <a:rPr lang="en-US" sz="1600" dirty="0">
                <a:latin typeface="Arial" panose="020B0604020202020204" pitchFamily="34" charset="0"/>
                <a:cs typeface="Arial" panose="020B0604020202020204" pitchFamily="34" charset="0"/>
              </a:rPr>
              <a:t>Design a user interface that enables users to easily manage filtered messages, such as reviewing spam messages, and placing spam messages in the white or blacklist.</a:t>
            </a:r>
          </a:p>
          <a:p>
            <a:pPr marL="101600" indent="0">
              <a:buNone/>
            </a:pPr>
            <a:endParaRPr lang="en-US" sz="16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1600" dirty="0">
                <a:latin typeface="Arial" panose="020B0604020202020204" pitchFamily="34" charset="0"/>
                <a:cs typeface="Arial" panose="020B0604020202020204" pitchFamily="34" charset="0"/>
              </a:rPr>
              <a:t>Data analysis and fingerprinting:</a:t>
            </a:r>
          </a:p>
          <a:p>
            <a:pPr marL="101600" indent="0">
              <a:buNone/>
            </a:pPr>
            <a:r>
              <a:rPr lang="en-US" sz="1600" dirty="0">
                <a:latin typeface="Arial" panose="020B0604020202020204" pitchFamily="34" charset="0"/>
                <a:cs typeface="Arial" panose="020B0604020202020204" pitchFamily="34" charset="0"/>
              </a:rPr>
              <a:t>Use data analysis and fingerprinting techniques to identify common patterns and traits in spam to improve filter accuracy.</a:t>
            </a:r>
            <a:endParaRPr lang="ar-EG" sz="1600" dirty="0">
              <a:latin typeface="Arial" panose="020B0604020202020204" pitchFamily="34" charset="0"/>
              <a:cs typeface="Arial" panose="020B0604020202020204" pitchFamily="34" charset="0"/>
            </a:endParaRPr>
          </a:p>
        </p:txBody>
      </p:sp>
      <p:sp>
        <p:nvSpPr>
          <p:cNvPr id="4" name="Title 3"/>
          <p:cNvSpPr>
            <a:spLocks noGrp="1"/>
          </p:cNvSpPr>
          <p:nvPr>
            <p:ph type="title"/>
          </p:nvPr>
        </p:nvSpPr>
        <p:spPr/>
        <p:txBody>
          <a:bodyPr/>
          <a:lstStyle/>
          <a:p>
            <a:r>
              <a:rPr lang="en-US" sz="2400" dirty="0">
                <a:latin typeface="Arial" panose="020B0604020202020204" pitchFamily="34" charset="0"/>
                <a:cs typeface="Arial" panose="020B0604020202020204" pitchFamily="34" charset="0"/>
              </a:rPr>
              <a:t>Research objective</a:t>
            </a:r>
            <a:endParaRPr lang="ar-EG" sz="2400"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980392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92505" y="1189408"/>
            <a:ext cx="8820865" cy="3736255"/>
          </a:xfrm>
        </p:spPr>
        <p:txBody>
          <a:bodyPr/>
          <a:lstStyle/>
          <a:p>
            <a:pPr>
              <a:buFont typeface="Wingdings" panose="05000000000000000000" pitchFamily="2" charset="2"/>
              <a:buChar char="Ø"/>
            </a:pPr>
            <a:r>
              <a:rPr lang="en-US" sz="1600" dirty="0">
                <a:latin typeface="Arial" panose="020B0604020202020204" pitchFamily="34" charset="0"/>
                <a:cs typeface="Arial" panose="020B0604020202020204" pitchFamily="34" charset="0"/>
              </a:rPr>
              <a:t>Integrating multiple technologies:</a:t>
            </a:r>
          </a:p>
          <a:p>
            <a:pPr marL="101600" indent="0">
              <a:buNone/>
            </a:pPr>
            <a:r>
              <a:rPr lang="en-US" sz="1600" dirty="0">
                <a:latin typeface="Arial" panose="020B0604020202020204" pitchFamily="34" charset="0"/>
                <a:cs typeface="Arial" panose="020B0604020202020204" pitchFamily="34" charset="0"/>
              </a:rPr>
              <a:t>Integrate multiple spam filtering technologies, such as content-based filtering, rules-based filtering, and machine learning, for a comprehensive, integrated system.</a:t>
            </a:r>
          </a:p>
          <a:p>
            <a:pPr marL="101600" indent="0">
              <a:buNone/>
            </a:pPr>
            <a:endParaRPr lang="en-US" sz="16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1600" dirty="0">
                <a:latin typeface="Arial" panose="020B0604020202020204" pitchFamily="34" charset="0"/>
                <a:cs typeface="Arial" panose="020B0604020202020204" pitchFamily="34" charset="0"/>
              </a:rPr>
              <a:t>security and privacy:</a:t>
            </a:r>
          </a:p>
          <a:p>
            <a:pPr marL="101600" indent="0">
              <a:buNone/>
            </a:pPr>
            <a:r>
              <a:rPr lang="en-US" sz="1600" dirty="0">
                <a:latin typeface="Arial" panose="020B0604020202020204" pitchFamily="34" charset="0"/>
                <a:cs typeface="Arial" panose="020B0604020202020204" pitchFamily="34" charset="0"/>
              </a:rPr>
              <a:t>Ensure that data used in training and operation is protected, users' privacy is preserved, and that no sensitive data is shared with third parties.</a:t>
            </a:r>
          </a:p>
          <a:p>
            <a:pPr marL="101600" indent="0">
              <a:buNone/>
            </a:pPr>
            <a:endParaRPr lang="en-US" sz="16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1600" dirty="0">
                <a:latin typeface="Arial" panose="020B0604020202020204" pitchFamily="34" charset="0"/>
                <a:cs typeface="Arial" panose="020B0604020202020204" pitchFamily="34" charset="0"/>
              </a:rPr>
              <a:t>Scalability:</a:t>
            </a:r>
          </a:p>
          <a:p>
            <a:pPr marL="101600" indent="0">
              <a:buNone/>
            </a:pPr>
            <a:r>
              <a:rPr lang="en-US" sz="1600" dirty="0">
                <a:latin typeface="Arial" panose="020B0604020202020204" pitchFamily="34" charset="0"/>
                <a:cs typeface="Arial" panose="020B0604020202020204" pitchFamily="34" charset="0"/>
              </a:rPr>
              <a:t>Design the system to be scalable, so that it can handle large amounts of email without affecting performance.</a:t>
            </a:r>
          </a:p>
          <a:p>
            <a:pPr marL="101600" indent="0">
              <a:buNone/>
            </a:pPr>
            <a:endParaRPr lang="en-US" sz="1600" dirty="0">
              <a:latin typeface="Arial" panose="020B0604020202020204" pitchFamily="34" charset="0"/>
              <a:cs typeface="Arial" panose="020B0604020202020204" pitchFamily="34" charset="0"/>
            </a:endParaRPr>
          </a:p>
        </p:txBody>
      </p:sp>
      <p:sp>
        <p:nvSpPr>
          <p:cNvPr id="4" name="Title 3"/>
          <p:cNvSpPr>
            <a:spLocks noGrp="1"/>
          </p:cNvSpPr>
          <p:nvPr>
            <p:ph type="title"/>
          </p:nvPr>
        </p:nvSpPr>
        <p:spPr/>
        <p:txBody>
          <a:bodyPr/>
          <a:lstStyle/>
          <a:p>
            <a:r>
              <a:rPr lang="en-US" sz="2400" dirty="0">
                <a:latin typeface="Arial" panose="020B0604020202020204" pitchFamily="34" charset="0"/>
                <a:cs typeface="Arial" panose="020B0604020202020204" pitchFamily="34" charset="0"/>
              </a:rPr>
              <a:t>Research objective</a:t>
            </a:r>
            <a:endParaRPr lang="ar-EG" sz="2400"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2682491506"/>
      </p:ext>
    </p:extLst>
  </p:cSld>
  <p:clrMapOvr>
    <a:masterClrMapping/>
  </p:clrMapOvr>
</p:sld>
</file>

<file path=ppt/theme/theme1.xml><?xml version="1.0" encoding="utf-8"?>
<a:theme xmlns:a="http://schemas.openxmlformats.org/drawingml/2006/main" name="Othello template">
  <a:themeElements>
    <a:clrScheme name="Custom 347">
      <a:dk1>
        <a:srgbClr val="222222"/>
      </a:dk1>
      <a:lt1>
        <a:srgbClr val="FFFFFF"/>
      </a:lt1>
      <a:dk2>
        <a:srgbClr val="8B8B8B"/>
      </a:dk2>
      <a:lt2>
        <a:srgbClr val="F3F3F3"/>
      </a:lt2>
      <a:accent1>
        <a:srgbClr val="A8122A"/>
      </a:accent1>
      <a:accent2>
        <a:srgbClr val="B88A92"/>
      </a:accent2>
      <a:accent3>
        <a:srgbClr val="F5F1E0"/>
      </a:accent3>
      <a:accent4>
        <a:srgbClr val="D6CEAD"/>
      </a:accent4>
      <a:accent5>
        <a:srgbClr val="434343"/>
      </a:accent5>
      <a:accent6>
        <a:srgbClr val="B7B7B7"/>
      </a:accent6>
      <a:hlink>
        <a:srgbClr val="A8122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1968</TotalTime>
  <Words>3156</Words>
  <Application>Microsoft Office PowerPoint</Application>
  <PresentationFormat>On-screen Show (16:9)</PresentationFormat>
  <Paragraphs>395</Paragraphs>
  <Slides>50</Slides>
  <Notes>25</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50</vt:i4>
      </vt:variant>
    </vt:vector>
  </HeadingPairs>
  <TitlesOfParts>
    <vt:vector size="59" baseType="lpstr">
      <vt:lpstr>Arial</vt:lpstr>
      <vt:lpstr>Calibri</vt:lpstr>
      <vt:lpstr>Courier New</vt:lpstr>
      <vt:lpstr>Google Sans</vt:lpstr>
      <vt:lpstr>Merriweather</vt:lpstr>
      <vt:lpstr>Raleway</vt:lpstr>
      <vt:lpstr>Verdana</vt:lpstr>
      <vt:lpstr>Wingdings</vt:lpstr>
      <vt:lpstr>Othello template</vt:lpstr>
      <vt:lpstr>Email Spam Filter</vt:lpstr>
      <vt:lpstr>By Abdelrahman Ahmed Shaker 20-01531 Karim Yasser Gaber             20-00062 Mohamed Ehab Sayed          20-00286 Youssef Ashraf shawky        20-00627 Mohamed Ahmed Farghaly 19-01215 Nada Rafek Nabeh               20-01539 Merna Sayed Hussein          20-00626 </vt:lpstr>
      <vt:lpstr>PowerPoint Presentation</vt:lpstr>
      <vt:lpstr>About this template</vt:lpstr>
      <vt:lpstr>Introduction</vt:lpstr>
      <vt:lpstr>About this template</vt:lpstr>
      <vt:lpstr>About this template</vt:lpstr>
      <vt:lpstr>Research objective</vt:lpstr>
      <vt:lpstr>Research objective</vt:lpstr>
      <vt:lpstr>About this template</vt:lpstr>
      <vt:lpstr>Problem Statement</vt:lpstr>
      <vt:lpstr>Problem Statement</vt:lpstr>
      <vt:lpstr>About this template</vt:lpstr>
      <vt:lpstr>About this template</vt:lpstr>
      <vt:lpstr>About this template</vt:lpstr>
      <vt:lpstr>About this template</vt:lpstr>
      <vt:lpstr>About this template</vt:lpstr>
      <vt:lpstr>About this template</vt:lpstr>
      <vt:lpstr>About this template</vt:lpstr>
      <vt:lpstr>About this template</vt:lpstr>
      <vt:lpstr>About this template</vt:lpstr>
      <vt:lpstr>About this template</vt:lpstr>
      <vt:lpstr>About this template</vt:lpstr>
      <vt:lpstr>Methodology (4)</vt:lpstr>
      <vt:lpstr>Methodology (5)</vt:lpstr>
      <vt:lpstr>Algorithms</vt:lpstr>
      <vt:lpstr>Algorithms</vt:lpstr>
      <vt:lpstr>Algorithms</vt:lpstr>
      <vt:lpstr>Algorithms</vt:lpstr>
      <vt:lpstr>Algorithms</vt:lpstr>
      <vt:lpstr>Algorithms</vt:lpstr>
      <vt:lpstr>Algorithms</vt:lpstr>
      <vt:lpstr>Algorithms</vt:lpstr>
      <vt:lpstr>Algorithms</vt:lpstr>
      <vt:lpstr>Algorithms</vt:lpstr>
      <vt:lpstr>Comparison</vt:lpstr>
      <vt:lpstr>Data Set</vt:lpstr>
      <vt:lpstr>PowerPoint Presentation</vt:lpstr>
      <vt:lpstr>PowerPoint Presentation</vt:lpstr>
      <vt:lpstr>PowerPoint Presentation</vt:lpstr>
      <vt:lpstr>PowerPoint Presentation</vt:lpstr>
      <vt:lpstr>About this template</vt:lpstr>
      <vt:lpstr>About this template</vt:lpstr>
      <vt:lpstr>Future Work</vt:lpstr>
      <vt:lpstr>Future Work</vt:lpstr>
      <vt:lpstr>Future Work</vt:lpstr>
      <vt:lpstr>About this template</vt:lpstr>
      <vt:lpstr>About this template</vt:lpstr>
      <vt:lpstr>About this template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Email Spam Filter</dc:title>
  <dc:creator>KTS</dc:creator>
  <cp:lastModifiedBy>KTS</cp:lastModifiedBy>
  <cp:revision>50</cp:revision>
  <dcterms:modified xsi:type="dcterms:W3CDTF">2024-06-11T21:25:30Z</dcterms:modified>
</cp:coreProperties>
</file>